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7"/>
  </p:handoutMasterIdLst>
  <p:sldIdLst>
    <p:sldId id="699" r:id="rId3"/>
    <p:sldId id="581" r:id="rId5"/>
    <p:sldId id="663" r:id="rId6"/>
    <p:sldId id="665" r:id="rId7"/>
    <p:sldId id="667" r:id="rId8"/>
    <p:sldId id="668" r:id="rId9"/>
    <p:sldId id="539" r:id="rId10"/>
    <p:sldId id="468" r:id="rId11"/>
    <p:sldId id="465" r:id="rId12"/>
    <p:sldId id="569" r:id="rId13"/>
    <p:sldId id="466" r:id="rId14"/>
    <p:sldId id="469" r:id="rId15"/>
    <p:sldId id="467" r:id="rId16"/>
    <p:sldId id="470" r:id="rId17"/>
    <p:sldId id="472" r:id="rId18"/>
    <p:sldId id="613" r:id="rId19"/>
    <p:sldId id="519" r:id="rId20"/>
    <p:sldId id="311" r:id="rId21"/>
    <p:sldId id="353" r:id="rId22"/>
    <p:sldId id="636" r:id="rId23"/>
    <p:sldId id="316" r:id="rId24"/>
    <p:sldId id="317" r:id="rId25"/>
    <p:sldId id="576" r:id="rId26"/>
    <p:sldId id="577" r:id="rId27"/>
    <p:sldId id="578" r:id="rId28"/>
    <p:sldId id="540" r:id="rId29"/>
    <p:sldId id="310" r:id="rId30"/>
    <p:sldId id="319" r:id="rId31"/>
    <p:sldId id="653" r:id="rId32"/>
    <p:sldId id="338" r:id="rId33"/>
    <p:sldId id="416" r:id="rId34"/>
    <p:sldId id="344" r:id="rId35"/>
    <p:sldId id="614" r:id="rId36"/>
  </p:sldIdLst>
  <p:sldSz cx="9144000" cy="6858000" type="screen4x3"/>
  <p:notesSz cx="6858000" cy="9144000"/>
  <p:custDataLst>
    <p:tags r:id="rId4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377" autoAdjust="0"/>
  </p:normalViewPr>
  <p:slideViewPr>
    <p:cSldViewPr showGuides="1">
      <p:cViewPr>
        <p:scale>
          <a:sx n="60" d="100"/>
          <a:sy n="60" d="100"/>
        </p:scale>
        <p:origin x="-1372" y="-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-3222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1" Type="http://schemas.openxmlformats.org/officeDocument/2006/relationships/tags" Target="tags/tag103.xml"/><Relationship Id="rId4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handoutMaster" Target="handoutMasters/handoutMaster1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7B7B4-3BB8-4FF1-AB31-3B219CE98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CFD7D-EC77-4104-B4FC-0CD50A48767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C6F6CC-7D8B-4F06-B91F-AEA11814B7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7C66FE-CE9C-4708-AD92-644EB82BDC4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99EDCF0-DFCB-4AF8-B907-8A1E92260E3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7C66FE-CE9C-4708-AD92-644EB82BD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zh-CN" smtClean="0"/>
          </a:p>
        </p:txBody>
      </p:sp>
      <p:sp>
        <p:nvSpPr>
          <p:cNvPr id="1945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 wrap="square" numCol="1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57746B4-9A66-48DC-A9A8-3799E8A760FD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9458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zh-CN" smtClean="0"/>
          </a:p>
        </p:txBody>
      </p:sp>
      <p:sp>
        <p:nvSpPr>
          <p:cNvPr id="1945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 wrap="square" numCol="1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57746B4-9A66-48DC-A9A8-3799E8A760FD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幻灯片图像占位符 1"/>
          <p:cNvSpPr>
            <a:spLocks noGrp="1" noRot="1" noChangeAspect="1"/>
          </p:cNvSpPr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25602" name="文本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99EDCF0-DFCB-4AF8-B907-8A1E92260E3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99EDCF0-DFCB-4AF8-B907-8A1E92260E3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99EDCF0-DFCB-4AF8-B907-8A1E92260E3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69360"/>
            <a:ext cx="9144000" cy="216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69360"/>
            <a:ext cx="9144000" cy="216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69360"/>
            <a:ext cx="9144000" cy="216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/>
        </p:nvGrpSpPr>
        <p:grpSpPr bwMode="auto">
          <a:xfrm>
            <a:off x="1370014" y="141817"/>
            <a:ext cx="1330325" cy="602215"/>
            <a:chOff x="1399441" y="1145221"/>
            <a:chExt cx="1329556" cy="451516"/>
          </a:xfrm>
        </p:grpSpPr>
        <p:sp>
          <p:nvSpPr>
            <p:cNvPr id="9" name="圆角矩形 8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135"/>
            </a:p>
          </p:txBody>
        </p:sp>
        <p:sp>
          <p:nvSpPr>
            <p:cNvPr id="10" name="TextBox 15"/>
            <p:cNvSpPr txBox="1">
              <a:spLocks noChangeArrowheads="1"/>
            </p:cNvSpPr>
            <p:nvPr/>
          </p:nvSpPr>
          <p:spPr bwMode="auto">
            <a:xfrm>
              <a:off x="1691214" y="1281176"/>
              <a:ext cx="184624" cy="3155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2135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/>
          <p:nvPr userDrawn="1"/>
        </p:nvCxnSpPr>
        <p:spPr>
          <a:xfrm>
            <a:off x="4598055" y="2"/>
            <a:ext cx="0" cy="821257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 userDrawn="1"/>
        </p:nvCxnSpPr>
        <p:spPr>
          <a:xfrm>
            <a:off x="6193922" y="2"/>
            <a:ext cx="0" cy="821257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 userDrawn="1"/>
        </p:nvCxnSpPr>
        <p:spPr>
          <a:xfrm>
            <a:off x="7724705" y="2"/>
            <a:ext cx="0" cy="821257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/>
        </p:nvCxnSpPr>
        <p:spPr>
          <a:xfrm>
            <a:off x="8914948" y="2"/>
            <a:ext cx="0" cy="821257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73804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04864"/>
            <a:ext cx="8229600" cy="3921299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5810"/>
          <a:stretch>
            <a:fillRect/>
          </a:stretch>
        </p:blipFill>
        <p:spPr>
          <a:xfrm>
            <a:off x="0" y="0"/>
            <a:ext cx="9144000" cy="7694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69360"/>
            <a:ext cx="9144000" cy="216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69360"/>
            <a:ext cx="9144000" cy="216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73804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2060848"/>
            <a:ext cx="4038600" cy="40653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2060848"/>
            <a:ext cx="4038600" cy="40653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69360"/>
            <a:ext cx="9144000" cy="216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908720"/>
            <a:ext cx="8229600" cy="508918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69360"/>
            <a:ext cx="9144000" cy="216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69360"/>
            <a:ext cx="9144000" cy="216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69360"/>
            <a:ext cx="9144000" cy="216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69360"/>
            <a:ext cx="9144000" cy="216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69360"/>
            <a:ext cx="9144000" cy="216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3C34F-147A-45A7-86E9-32E5AA535B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1F6C4-C28D-475F-91FE-23D27CE9398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9" Type="http://schemas.openxmlformats.org/officeDocument/2006/relationships/slideLayout" Target="../slideLayouts/slideLayout7.xml"/><Relationship Id="rId18" Type="http://schemas.openxmlformats.org/officeDocument/2006/relationships/tags" Target="../tags/tag17.xml"/><Relationship Id="rId17" Type="http://schemas.openxmlformats.org/officeDocument/2006/relationships/image" Target="../media/image5.png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9" Type="http://schemas.openxmlformats.org/officeDocument/2006/relationships/slideLayout" Target="../slideLayouts/slideLayout7.xml"/><Relationship Id="rId18" Type="http://schemas.openxmlformats.org/officeDocument/2006/relationships/tags" Target="../tags/tag35.xml"/><Relationship Id="rId17" Type="http://schemas.openxmlformats.org/officeDocument/2006/relationships/image" Target="../media/image5.png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tags" Target="../tags/tag19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1.jpeg"/><Relationship Id="rId3" Type="http://schemas.openxmlformats.org/officeDocument/2006/relationships/tags" Target="../tags/tag37.xml"/><Relationship Id="rId2" Type="http://schemas.openxmlformats.org/officeDocument/2006/relationships/image" Target="../media/image10.png"/><Relationship Id="rId1" Type="http://schemas.openxmlformats.org/officeDocument/2006/relationships/tags" Target="../tags/tag3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1" Type="http://schemas.openxmlformats.org/officeDocument/2006/relationships/tags" Target="../tags/tag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1" Type="http://schemas.openxmlformats.org/officeDocument/2006/relationships/tags" Target="../tags/tag39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7.jpe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7" Type="http://schemas.openxmlformats.org/officeDocument/2006/relationships/slideLayout" Target="../slideLayouts/slideLayout7.xml"/><Relationship Id="rId16" Type="http://schemas.openxmlformats.org/officeDocument/2006/relationships/tags" Target="../tags/tag54.xml"/><Relationship Id="rId15" Type="http://schemas.openxmlformats.org/officeDocument/2006/relationships/image" Target="../media/image5.png"/><Relationship Id="rId14" Type="http://schemas.openxmlformats.org/officeDocument/2006/relationships/tags" Target="../tags/tag53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tags" Target="../tags/tag40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63.xml"/><Relationship Id="rId8" Type="http://schemas.openxmlformats.org/officeDocument/2006/relationships/tags" Target="../tags/tag62.xml"/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7" Type="http://schemas.openxmlformats.org/officeDocument/2006/relationships/slideLayout" Target="../slideLayouts/slideLayout7.xml"/><Relationship Id="rId16" Type="http://schemas.openxmlformats.org/officeDocument/2006/relationships/tags" Target="../tags/tag69.xml"/><Relationship Id="rId15" Type="http://schemas.openxmlformats.org/officeDocument/2006/relationships/image" Target="../media/image5.png"/><Relationship Id="rId14" Type="http://schemas.openxmlformats.org/officeDocument/2006/relationships/tags" Target="../tags/tag68.xml"/><Relationship Id="rId13" Type="http://schemas.openxmlformats.org/officeDocument/2006/relationships/tags" Target="../tags/tag67.xml"/><Relationship Id="rId12" Type="http://schemas.openxmlformats.org/officeDocument/2006/relationships/tags" Target="../tags/tag66.xml"/><Relationship Id="rId11" Type="http://schemas.openxmlformats.org/officeDocument/2006/relationships/tags" Target="../tags/tag65.xml"/><Relationship Id="rId10" Type="http://schemas.openxmlformats.org/officeDocument/2006/relationships/tags" Target="../tags/tag64.xml"/><Relationship Id="rId1" Type="http://schemas.openxmlformats.org/officeDocument/2006/relationships/tags" Target="../tags/tag55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78.xml"/><Relationship Id="rId8" Type="http://schemas.openxmlformats.org/officeDocument/2006/relationships/tags" Target="../tags/tag77.xml"/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7" Type="http://schemas.openxmlformats.org/officeDocument/2006/relationships/slideLayout" Target="../slideLayouts/slideLayout7.xml"/><Relationship Id="rId16" Type="http://schemas.openxmlformats.org/officeDocument/2006/relationships/tags" Target="../tags/tag84.xml"/><Relationship Id="rId15" Type="http://schemas.openxmlformats.org/officeDocument/2006/relationships/image" Target="../media/image5.png"/><Relationship Id="rId14" Type="http://schemas.openxmlformats.org/officeDocument/2006/relationships/tags" Target="../tags/tag83.xml"/><Relationship Id="rId13" Type="http://schemas.openxmlformats.org/officeDocument/2006/relationships/tags" Target="../tags/tag82.xml"/><Relationship Id="rId12" Type="http://schemas.openxmlformats.org/officeDocument/2006/relationships/tags" Target="../tags/tag81.xml"/><Relationship Id="rId11" Type="http://schemas.openxmlformats.org/officeDocument/2006/relationships/tags" Target="../tags/tag80.xml"/><Relationship Id="rId10" Type="http://schemas.openxmlformats.org/officeDocument/2006/relationships/tags" Target="../tags/tag79.xml"/><Relationship Id="rId1" Type="http://schemas.openxmlformats.org/officeDocument/2006/relationships/tags" Target="../tags/tag7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1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3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0" Type="http://schemas.openxmlformats.org/officeDocument/2006/relationships/slideLayout" Target="../slideLayouts/slideLayout7.xml"/><Relationship Id="rId2" Type="http://schemas.openxmlformats.org/officeDocument/2006/relationships/tags" Target="../tags/tag86.xml"/><Relationship Id="rId19" Type="http://schemas.openxmlformats.org/officeDocument/2006/relationships/tags" Target="../tags/tag102.xml"/><Relationship Id="rId18" Type="http://schemas.openxmlformats.org/officeDocument/2006/relationships/image" Target="../media/image5.png"/><Relationship Id="rId17" Type="http://schemas.openxmlformats.org/officeDocument/2006/relationships/tags" Target="../tags/tag101.xml"/><Relationship Id="rId16" Type="http://schemas.openxmlformats.org/officeDocument/2006/relationships/tags" Target="../tags/tag100.xml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tags" Target="../tags/tag8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-36368" y="2149568"/>
            <a:ext cx="9216736" cy="1423447"/>
            <a:chOff x="-36368" y="1612177"/>
            <a:chExt cx="9216736" cy="864096"/>
          </a:xfrm>
        </p:grpSpPr>
        <p:sp>
          <p:nvSpPr>
            <p:cNvPr id="29" name="矩形 28"/>
            <p:cNvSpPr/>
            <p:nvPr/>
          </p:nvSpPr>
          <p:spPr>
            <a:xfrm>
              <a:off x="1187696" y="1612177"/>
              <a:ext cx="6768608" cy="864096"/>
            </a:xfrm>
            <a:prstGeom prst="rect">
              <a:avLst/>
            </a:prstGeom>
            <a:solidFill>
              <a:srgbClr val="0D45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sz="4265" b="1" dirty="0">
                <a:solidFill>
                  <a:prstClr val="white"/>
                </a:solidFill>
                <a:latin typeface="华康俪金黑W8(P)" pitchFamily="34" charset="-122"/>
                <a:ea typeface="华康俪金黑W8(P)" pitchFamily="34" charset="-122"/>
              </a:endParaRPr>
            </a:p>
          </p:txBody>
        </p:sp>
        <p:sp>
          <p:nvSpPr>
            <p:cNvPr id="30" name="梯形 29"/>
            <p:cNvSpPr/>
            <p:nvPr/>
          </p:nvSpPr>
          <p:spPr>
            <a:xfrm rot="16200000">
              <a:off x="467616" y="1756193"/>
              <a:ext cx="864096" cy="576064"/>
            </a:xfrm>
            <a:prstGeom prst="trapezoid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dirty="0">
                <a:solidFill>
                  <a:prstClr val="white"/>
                </a:solidFill>
                <a:latin typeface="Nexa Light"/>
                <a:ea typeface="微软雅黑" panose="020B0503020204020204" pitchFamily="34" charset="-122"/>
              </a:endParaRPr>
            </a:p>
          </p:txBody>
        </p:sp>
        <p:sp>
          <p:nvSpPr>
            <p:cNvPr id="31" name="梯形 30"/>
            <p:cNvSpPr/>
            <p:nvPr/>
          </p:nvSpPr>
          <p:spPr>
            <a:xfrm rot="5400000" flipH="1">
              <a:off x="7812288" y="1756193"/>
              <a:ext cx="864096" cy="576064"/>
            </a:xfrm>
            <a:prstGeom prst="trapezoid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dirty="0">
                <a:solidFill>
                  <a:prstClr val="white"/>
                </a:solidFill>
                <a:latin typeface="Nexa Light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-36368" y="1756225"/>
              <a:ext cx="648000" cy="576000"/>
            </a:xfrm>
            <a:prstGeom prst="rect">
              <a:avLst/>
            </a:prstGeom>
            <a:solidFill>
              <a:srgbClr val="0D45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sz="3735" b="1" dirty="0">
                <a:solidFill>
                  <a:prstClr val="white"/>
                </a:solidFill>
                <a:latin typeface="华康俪金黑W8(P)" pitchFamily="34" charset="-122"/>
                <a:ea typeface="华康俪金黑W8(P)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532368" y="1756225"/>
              <a:ext cx="648000" cy="576000"/>
            </a:xfrm>
            <a:prstGeom prst="rect">
              <a:avLst/>
            </a:prstGeom>
            <a:solidFill>
              <a:srgbClr val="0D45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sz="3735" b="1" dirty="0">
                <a:solidFill>
                  <a:prstClr val="white"/>
                </a:solidFill>
                <a:latin typeface="华康俪金黑W8(P)" pitchFamily="34" charset="-122"/>
                <a:ea typeface="华康俪金黑W8(P)" pitchFamily="34" charset="-122"/>
              </a:endParaRPr>
            </a:p>
          </p:txBody>
        </p:sp>
      </p:grpSp>
      <p:sp>
        <p:nvSpPr>
          <p:cNvPr id="52" name="文本框 51"/>
          <p:cNvSpPr txBox="1"/>
          <p:nvPr/>
        </p:nvSpPr>
        <p:spPr>
          <a:xfrm>
            <a:off x="1379837" y="2132856"/>
            <a:ext cx="6144491" cy="1404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/>
            <a:r>
              <a:rPr lang="zh-CN" altLang="en-US" sz="4265" dirty="0" smtClean="0">
                <a:solidFill>
                  <a:prstClr val="white"/>
                </a:solidFill>
                <a:latin typeface="华康俪金黑W8(P)" pitchFamily="34" charset="-122"/>
                <a:ea typeface="华康俪金黑W8(P)" pitchFamily="34" charset="-122"/>
              </a:rPr>
              <a:t>工程伦理</a:t>
            </a:r>
            <a:endParaRPr lang="en-US" altLang="zh-CN" sz="4265" dirty="0" smtClean="0">
              <a:solidFill>
                <a:prstClr val="white"/>
              </a:solidFill>
              <a:latin typeface="华康俪金黑W8(P)" pitchFamily="34" charset="-122"/>
              <a:ea typeface="华康俪金黑W8(P)" pitchFamily="34" charset="-122"/>
            </a:endParaRPr>
          </a:p>
          <a:p>
            <a:pPr algn="ctr" defTabSz="913765"/>
            <a:r>
              <a:rPr lang="en-US" altLang="zh-CN" sz="4265" dirty="0" smtClean="0">
                <a:solidFill>
                  <a:prstClr val="white"/>
                </a:solidFill>
                <a:latin typeface="Times New Roman" panose="02020603050405020304" charset="0"/>
                <a:ea typeface="华康俪金黑W8(P)" pitchFamily="34" charset="-122"/>
                <a:cs typeface="Times New Roman" panose="02020603050405020304" charset="0"/>
              </a:rPr>
              <a:t>Engineering  </a:t>
            </a:r>
            <a:r>
              <a:rPr lang="en-US" altLang="zh-CN" sz="4265" dirty="0">
                <a:solidFill>
                  <a:prstClr val="white"/>
                </a:solidFill>
                <a:latin typeface="Times New Roman" panose="02020603050405020304" charset="0"/>
                <a:ea typeface="华康俪金黑W8(P)" pitchFamily="34" charset="-122"/>
                <a:cs typeface="Times New Roman" panose="02020603050405020304" charset="0"/>
              </a:rPr>
              <a:t>Ethics </a:t>
            </a:r>
            <a:endParaRPr lang="en-US" altLang="zh-CN" sz="4265" dirty="0" smtClean="0">
              <a:solidFill>
                <a:prstClr val="white"/>
              </a:solidFill>
              <a:latin typeface="Times New Roman" panose="02020603050405020304" charset="0"/>
              <a:ea typeface="华康俪金黑W8(P)" pitchFamily="34" charset="-122"/>
              <a:cs typeface="Times New Roman" panose="0202060305040502030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66360"/>
            <a:ext cx="9144000" cy="169164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067685" y="4471035"/>
            <a:ext cx="32404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b="1">
                <a:latin typeface="黑体" panose="02010609060101010101" charset="-122"/>
                <a:ea typeface="黑体" panose="02010609060101010101" charset="-122"/>
              </a:rPr>
              <a:t>软件工程系</a:t>
            </a:r>
            <a:endParaRPr lang="zh-CN" altLang="en-US" sz="2800" b="1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914400" y="635000"/>
            <a:ext cx="7315200" cy="214312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三观包括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912620" y="221869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人生观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912620" y="307594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社会观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912620" y="393319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世界观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1912620" y="479044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价值观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198245" y="2282825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98245" y="3140075"/>
            <a:ext cx="514350" cy="514350"/>
          </a:xfrm>
          <a:prstGeom prst="rect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198245" y="3997325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98245" y="4854575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10"/>
            </p:custDataLst>
          </p:nvPr>
        </p:nvSpPr>
        <p:spPr>
          <a:xfrm>
            <a:off x="6172200" y="6214745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>
            <p:custDataLst>
              <p:tags r:id="rId11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13" name="TitleBackground"/>
            <p:cNvSpPr/>
            <p:nvPr>
              <p:custDataLst>
                <p:tags r:id="rId12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3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4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多选题</a:t>
              </a:r>
              <a:endPara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5"/>
              </p:custDataLst>
            </p:nvPr>
          </p:nvSpPr>
          <p:spPr>
            <a:xfrm>
              <a:off x="2248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00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5分</a:t>
              </a:r>
              <a:endParaRPr lang="zh-CN" altLang="en-US" sz="200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pic>
        <p:nvPicPr>
          <p:cNvPr id="2" name="图片 1" descr="tmp99C8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328035" y="1599565"/>
            <a:ext cx="1986915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ctr" defTabSz="913765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sz="2800" b="1" dirty="0">
                <a:solidFill>
                  <a:schemeClr val="tx1"/>
                </a:solidFill>
                <a:latin typeface="+mn-ea"/>
              </a:rPr>
              <a:t>不同点：</a:t>
            </a:r>
            <a:endParaRPr sz="28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1359" y="1015951"/>
            <a:ext cx="4674235" cy="5835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l"/>
            <a:r>
              <a:rPr lang="zh-CN" sz="3200" b="1" dirty="0" smtClean="0">
                <a:solidFill>
                  <a:srgbClr val="FF0000"/>
                </a:solidFill>
              </a:rPr>
              <a:t>思政课与工程伦理课关系</a:t>
            </a:r>
            <a:endParaRPr lang="zh-CN" sz="3200" b="1" dirty="0" smtClean="0">
              <a:solidFill>
                <a:srgbClr val="FF0000"/>
              </a:solidFill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122555" y="2472690"/>
          <a:ext cx="8849360" cy="3607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7360"/>
                <a:gridCol w="4572000"/>
              </a:tblGrid>
              <a:tr h="5937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</a:rPr>
                        <a:t>思政课</a:t>
                      </a:r>
                      <a:endParaRPr lang="zh-CN" altLang="en-US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</a:rPr>
                        <a:t>工程伦理</a:t>
                      </a:r>
                      <a:endParaRPr lang="zh-CN" altLang="en-US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7302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</a:rPr>
                        <a:t>政治色彩浓重</a:t>
                      </a:r>
                      <a:endParaRPr lang="zh-CN" altLang="en-US" sz="24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  <a:sym typeface="+mn-ea"/>
                        </a:rPr>
                        <a:t>政治色彩很弱</a:t>
                      </a:r>
                      <a:endParaRPr lang="zh-CN" altLang="en-US" sz="2400" b="1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  <a:tr h="7302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</a:rPr>
                        <a:t>理想、信念</a:t>
                      </a:r>
                      <a:endParaRPr lang="zh-CN" altLang="en-US" sz="24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</a:rPr>
                        <a:t>伦理困境思考及个人道德选择</a:t>
                      </a:r>
                      <a:endParaRPr lang="zh-CN" altLang="en-US" sz="24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  <a:tr h="7302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</a:rPr>
                        <a:t>马克思主义科学性和指导地位</a:t>
                      </a:r>
                      <a:endParaRPr lang="zh-CN" altLang="en-US" sz="24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</a:rPr>
                        <a:t>工科学科与伦理学的融合</a:t>
                      </a:r>
                      <a:endParaRPr lang="zh-CN" altLang="en-US" sz="24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  <a:tr h="7302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</a:rPr>
                        <a:t>灌输方法</a:t>
                      </a:r>
                      <a:endParaRPr lang="zh-CN" altLang="en-US" sz="24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>
                          <a:solidFill>
                            <a:schemeClr val="tx1"/>
                          </a:solidFill>
                        </a:rPr>
                        <a:t>伦理思考，主张在多元价值冲突中，通过对话和协商解决问题</a:t>
                      </a:r>
                      <a:endParaRPr lang="zh-CN" altLang="en-US" sz="24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611505" y="1557020"/>
            <a:ext cx="4464050" cy="4319905"/>
          </a:xfrm>
          <a:prstGeom prst="ellipse">
            <a:avLst/>
          </a:prstGeom>
          <a:ln>
            <a:solidFill>
              <a:schemeClr val="accent3">
                <a:shade val="50000"/>
                <a:alpha val="53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>
                <a:latin typeface="黑体" panose="02010609060101010101" charset="-122"/>
                <a:ea typeface="黑体" panose="02010609060101010101" charset="-122"/>
              </a:rPr>
              <a:t>法律</a:t>
            </a:r>
            <a:endParaRPr lang="zh-CN" altLang="en-US" sz="5400">
              <a:latin typeface="黑体" panose="02010609060101010101" charset="-122"/>
              <a:ea typeface="黑体" panose="02010609060101010101" charset="-122"/>
            </a:endParaRPr>
          </a:p>
          <a:p>
            <a:pPr algn="ctr"/>
            <a:r>
              <a:rPr lang="zh-CN" altLang="en-US" sz="5400">
                <a:latin typeface="黑体" panose="02010609060101010101" charset="-122"/>
                <a:ea typeface="黑体" panose="02010609060101010101" charset="-122"/>
              </a:rPr>
              <a:t>法规</a:t>
            </a:r>
            <a:endParaRPr lang="zh-CN" altLang="en-US" sz="54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3940810" y="1557020"/>
            <a:ext cx="4464050" cy="4319905"/>
          </a:xfrm>
          <a:prstGeom prst="ellipse">
            <a:avLst/>
          </a:prstGeom>
          <a:gradFill>
            <a:gsLst>
              <a:gs pos="0">
                <a:schemeClr val="accent6">
                  <a:tint val="50000"/>
                  <a:satMod val="300000"/>
                  <a:alpha val="100000"/>
                </a:schemeClr>
              </a:gs>
              <a:gs pos="35000">
                <a:schemeClr val="accent6">
                  <a:tint val="37000"/>
                  <a:satMod val="300000"/>
                </a:schemeClr>
              </a:gs>
              <a:gs pos="100000">
                <a:schemeClr val="accent6">
                  <a:tint val="15000"/>
                  <a:satMod val="350000"/>
                </a:schemeClr>
              </a:gs>
            </a:gsLst>
          </a:gra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5400" b="1">
                <a:latin typeface="黑体" panose="02010609060101010101" charset="-122"/>
                <a:ea typeface="黑体" panose="02010609060101010101" charset="-122"/>
              </a:rPr>
              <a:t>伦理</a:t>
            </a:r>
            <a:endParaRPr lang="zh-CN" altLang="en-US" sz="5400" b="1">
              <a:latin typeface="黑体" panose="02010609060101010101" charset="-122"/>
              <a:ea typeface="黑体" panose="02010609060101010101" charset="-122"/>
            </a:endParaRPr>
          </a:p>
          <a:p>
            <a:pPr algn="ctr"/>
            <a:r>
              <a:rPr lang="zh-CN" altLang="en-US" sz="5400" b="1">
                <a:latin typeface="黑体" panose="02010609060101010101" charset="-122"/>
                <a:ea typeface="黑体" panose="02010609060101010101" charset="-122"/>
              </a:rPr>
              <a:t>道德</a:t>
            </a:r>
            <a:endParaRPr lang="zh-CN" altLang="en-US" sz="5400" b="1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1359" y="1015951"/>
            <a:ext cx="6715760" cy="5835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l"/>
            <a:r>
              <a:rPr lang="zh-CN" sz="3200" b="1" dirty="0" smtClean="0">
                <a:solidFill>
                  <a:srgbClr val="FF0000"/>
                </a:solidFill>
              </a:rPr>
              <a:t>相关领域法律法规与伦理道德的关系</a:t>
            </a:r>
            <a:endParaRPr lang="zh-CN" sz="3200" b="1" dirty="0" smtClean="0">
              <a:solidFill>
                <a:srgbClr val="FF0000"/>
              </a:solidFill>
            </a:endParaRPr>
          </a:p>
        </p:txBody>
      </p:sp>
      <p:pic>
        <p:nvPicPr>
          <p:cNvPr id="3" name="图片 2" descr="tim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570" y="3034665"/>
            <a:ext cx="2139950" cy="3483610"/>
          </a:xfrm>
          <a:prstGeom prst="rect">
            <a:avLst/>
          </a:prstGeom>
        </p:spPr>
      </p:pic>
      <p:pic>
        <p:nvPicPr>
          <p:cNvPr id="4" name="图片 3" descr="timg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860" y="3034665"/>
            <a:ext cx="2084070" cy="3493135"/>
          </a:xfrm>
          <a:prstGeom prst="rect">
            <a:avLst/>
          </a:prstGeom>
        </p:spPr>
      </p:pic>
      <p:pic>
        <p:nvPicPr>
          <p:cNvPr id="5" name="图片 4" descr="u=2915107006,4155492101&amp;fm=26&amp;gp=0"/>
          <p:cNvPicPr>
            <a:picLocks noChangeAspect="1"/>
          </p:cNvPicPr>
          <p:nvPr/>
        </p:nvPicPr>
        <p:blipFill>
          <a:blip r:embed="rId3"/>
          <a:srcRect l="14690" r="15860"/>
          <a:stretch>
            <a:fillRect/>
          </a:stretch>
        </p:blipFill>
        <p:spPr>
          <a:xfrm>
            <a:off x="2327275" y="3034665"/>
            <a:ext cx="2162810" cy="3492500"/>
          </a:xfrm>
          <a:prstGeom prst="rect">
            <a:avLst/>
          </a:prstGeom>
        </p:spPr>
      </p:pic>
      <p:pic>
        <p:nvPicPr>
          <p:cNvPr id="7" name="图片 6" descr="u=1487141821,1483421964&amp;fm=26&amp;gp=0"/>
          <p:cNvPicPr>
            <a:picLocks noChangeAspect="1"/>
          </p:cNvPicPr>
          <p:nvPr/>
        </p:nvPicPr>
        <p:blipFill>
          <a:blip r:embed="rId4"/>
          <a:srcRect l="14400" r="15460"/>
          <a:stretch>
            <a:fillRect/>
          </a:stretch>
        </p:blipFill>
        <p:spPr>
          <a:xfrm>
            <a:off x="6750685" y="3035300"/>
            <a:ext cx="2226945" cy="34925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210820" y="1789430"/>
            <a:ext cx="876681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algn="ctr">
              <a:lnSpc>
                <a:spcPct val="100000"/>
              </a:lnSpc>
            </a:pPr>
            <a:r>
              <a:rPr lang="zh-CN" sz="3600" b="1">
                <a:latin typeface="Calibri" panose="020F0502020204030204" pitchFamily="34" charset="0"/>
                <a:ea typeface="宋体" panose="02010600030101010101" pitchFamily="2" charset="-122"/>
              </a:rPr>
              <a:t>伦理道德在逻辑上优先于法律法规</a:t>
            </a:r>
            <a:endParaRPr lang="zh-CN" sz="3600" b="1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indent="0" algn="ctr">
              <a:lnSpc>
                <a:spcPct val="100000"/>
              </a:lnSpc>
            </a:pPr>
            <a:r>
              <a:rPr lang="zh-CN" sz="3600" b="1">
                <a:latin typeface="Calibri" panose="020F0502020204030204" pitchFamily="34" charset="0"/>
                <a:ea typeface="宋体" panose="02010600030101010101" pitchFamily="2" charset="-122"/>
              </a:rPr>
              <a:t>法律是维护伦理道德的</a:t>
            </a:r>
            <a:endParaRPr lang="zh-CN" altLang="en-US" sz="36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1359" y="1015951"/>
            <a:ext cx="6715760" cy="5835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l"/>
            <a:r>
              <a:rPr lang="zh-CN" sz="3200" b="1" dirty="0" smtClean="0">
                <a:solidFill>
                  <a:srgbClr val="FF0000"/>
                </a:solidFill>
              </a:rPr>
              <a:t>相关领域法律法规与伦理道德的关系</a:t>
            </a:r>
            <a:endParaRPr lang="zh-CN" sz="3200" b="1" dirty="0" smtClean="0">
              <a:solidFill>
                <a:srgbClr val="FF0000"/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210820" y="1789430"/>
            <a:ext cx="876681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algn="ctr">
              <a:lnSpc>
                <a:spcPct val="100000"/>
              </a:lnSpc>
            </a:pPr>
            <a:r>
              <a:rPr lang="zh-CN" sz="3600" b="1">
                <a:latin typeface="Calibri" panose="020F0502020204030204" pitchFamily="34" charset="0"/>
                <a:ea typeface="宋体" panose="02010600030101010101" pitchFamily="2" charset="-122"/>
              </a:rPr>
              <a:t>伦理道德在逻辑上优先于法律法规</a:t>
            </a:r>
            <a:endParaRPr lang="zh-CN" sz="3600" b="1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indent="0" algn="ctr">
              <a:lnSpc>
                <a:spcPct val="100000"/>
              </a:lnSpc>
            </a:pPr>
            <a:r>
              <a:rPr lang="zh-CN" sz="3600" b="1">
                <a:latin typeface="Calibri" panose="020F0502020204030204" pitchFamily="34" charset="0"/>
                <a:ea typeface="宋体" panose="02010600030101010101" pitchFamily="2" charset="-122"/>
              </a:rPr>
              <a:t>法律是维护伦理道德的</a:t>
            </a:r>
            <a:endParaRPr lang="zh-CN" altLang="en-US" sz="3600" b="1"/>
          </a:p>
        </p:txBody>
      </p:sp>
      <p:sp>
        <p:nvSpPr>
          <p:cNvPr id="2" name="文本框 1"/>
          <p:cNvSpPr txBox="1"/>
          <p:nvPr/>
        </p:nvSpPr>
        <p:spPr>
          <a:xfrm>
            <a:off x="245745" y="2988310"/>
            <a:ext cx="8587740" cy="3322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800" b="1"/>
              <a:t>伦理道德提供法律规范体系的价值合理性根据。</a:t>
            </a:r>
            <a:endParaRPr lang="zh-CN" altLang="en-US" sz="2800" b="1"/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800" b="1">
                <a:sym typeface="+mn-ea"/>
              </a:rPr>
              <a:t>伦理</a:t>
            </a:r>
            <a:r>
              <a:rPr lang="zh-CN" altLang="en-US" sz="2800" b="1"/>
              <a:t>道德为法律提供人们遵守法律的这一</a:t>
            </a:r>
            <a:r>
              <a:rPr lang="zh-CN" altLang="en-US" sz="2800" b="1">
                <a:sym typeface="+mn-ea"/>
              </a:rPr>
              <a:t>义务</a:t>
            </a:r>
            <a:r>
              <a:rPr lang="zh-CN" altLang="en-US" sz="2800" b="1"/>
              <a:t>前提。</a:t>
            </a:r>
            <a:endParaRPr lang="zh-CN" altLang="en-US" sz="2800" b="1"/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800" b="1">
                <a:sym typeface="+mn-ea"/>
              </a:rPr>
              <a:t>伦理</a:t>
            </a:r>
            <a:r>
              <a:rPr lang="zh-CN" altLang="en-US" sz="2800" b="1"/>
              <a:t>道德为（如专门机构、专门人才）实施法律规范提供必要的道德前提。</a:t>
            </a:r>
            <a:endParaRPr lang="zh-CN" altLang="en-US" sz="2800" b="1"/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800" b="1"/>
              <a:t>法律规范是最基本的</a:t>
            </a:r>
            <a:r>
              <a:rPr lang="zh-CN" altLang="en-US" sz="2800" b="1">
                <a:sym typeface="+mn-ea"/>
              </a:rPr>
              <a:t>伦理</a:t>
            </a:r>
            <a:r>
              <a:rPr lang="zh-CN" altLang="en-US" sz="2800" b="1"/>
              <a:t>道德规范。</a:t>
            </a:r>
            <a:endParaRPr lang="zh-CN" altLang="en-US" sz="28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901700" y="3926840"/>
            <a:ext cx="1571625" cy="1520825"/>
          </a:xfrm>
          <a:prstGeom prst="ellipse">
            <a:avLst/>
          </a:prstGeom>
          <a:ln>
            <a:solidFill>
              <a:schemeClr val="accent3">
                <a:shade val="50000"/>
                <a:alpha val="53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latin typeface="黑体" panose="02010609060101010101" charset="-122"/>
                <a:ea typeface="黑体" panose="02010609060101010101" charset="-122"/>
              </a:rPr>
              <a:t>法律</a:t>
            </a:r>
            <a:endParaRPr lang="zh-CN" altLang="en-US" sz="2800" b="1">
              <a:latin typeface="黑体" panose="02010609060101010101" charset="-122"/>
              <a:ea typeface="黑体" panose="02010609060101010101" charset="-122"/>
            </a:endParaRPr>
          </a:p>
          <a:p>
            <a:pPr algn="ctr"/>
            <a:r>
              <a:rPr lang="zh-CN" altLang="en-US" sz="2800" b="1">
                <a:latin typeface="黑体" panose="02010609060101010101" charset="-122"/>
                <a:ea typeface="黑体" panose="02010609060101010101" charset="-122"/>
              </a:rPr>
              <a:t>法规</a:t>
            </a:r>
            <a:endParaRPr lang="zh-CN" altLang="en-US" sz="2800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957580" y="2103755"/>
            <a:ext cx="1459865" cy="1412875"/>
          </a:xfrm>
          <a:prstGeom prst="ellipse">
            <a:avLst/>
          </a:prstGeom>
          <a:gradFill>
            <a:gsLst>
              <a:gs pos="0">
                <a:schemeClr val="accent6">
                  <a:tint val="50000"/>
                  <a:satMod val="300000"/>
                  <a:alpha val="100000"/>
                </a:schemeClr>
              </a:gs>
              <a:gs pos="35000">
                <a:schemeClr val="accent6">
                  <a:tint val="37000"/>
                  <a:satMod val="300000"/>
                </a:schemeClr>
              </a:gs>
              <a:gs pos="100000">
                <a:schemeClr val="accent6">
                  <a:tint val="15000"/>
                  <a:satMod val="350000"/>
                </a:schemeClr>
              </a:gs>
            </a:gsLst>
          </a:gra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latin typeface="黑体" panose="02010609060101010101" charset="-122"/>
                <a:ea typeface="黑体" panose="02010609060101010101" charset="-122"/>
              </a:rPr>
              <a:t>伦理</a:t>
            </a:r>
            <a:endParaRPr lang="zh-CN" altLang="en-US" sz="2800" b="1">
              <a:latin typeface="黑体" panose="02010609060101010101" charset="-122"/>
              <a:ea typeface="黑体" panose="02010609060101010101" charset="-122"/>
            </a:endParaRPr>
          </a:p>
          <a:p>
            <a:pPr algn="ctr"/>
            <a:r>
              <a:rPr lang="zh-CN" altLang="en-US" sz="2800" b="1">
                <a:latin typeface="黑体" panose="02010609060101010101" charset="-122"/>
                <a:ea typeface="黑体" panose="02010609060101010101" charset="-122"/>
              </a:rPr>
              <a:t>道德</a:t>
            </a:r>
            <a:endParaRPr lang="zh-CN" altLang="en-US" sz="2800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1359" y="1015951"/>
            <a:ext cx="6715760" cy="5835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l"/>
            <a:r>
              <a:rPr lang="zh-CN" sz="3200" b="1" dirty="0" smtClean="0">
                <a:solidFill>
                  <a:srgbClr val="FF0000"/>
                </a:solidFill>
              </a:rPr>
              <a:t>相关领域法律法规与伦理道德的关系</a:t>
            </a:r>
            <a:endParaRPr lang="zh-CN" sz="3200" b="1" dirty="0" smtClean="0">
              <a:solidFill>
                <a:srgbClr val="FF0000"/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2759075" y="4088130"/>
            <a:ext cx="620268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sz="2800" b="1">
                <a:latin typeface="Calibri" panose="020F0502020204030204" pitchFamily="34" charset="0"/>
                <a:ea typeface="宋体" panose="02010600030101010101" pitchFamily="2" charset="-122"/>
              </a:rPr>
              <a:t>讲必须（</a:t>
            </a:r>
            <a:r>
              <a:rPr lang="en-US" sz="2800" b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charset="0"/>
              </a:rPr>
              <a:t>must</a:t>
            </a:r>
            <a:r>
              <a:rPr lang="zh-CN" sz="2800" b="1">
                <a:latin typeface="Calibri" panose="020F0502020204030204" pitchFamily="34" charset="0"/>
                <a:ea typeface="宋体" panose="02010600030101010101" pitchFamily="2" charset="-122"/>
              </a:rPr>
              <a:t>）</a:t>
            </a:r>
            <a:endParaRPr lang="zh-CN" sz="2800" b="1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800" b="1"/>
              <a:t>已然发生，事后制裁（亡羊补牢）</a:t>
            </a:r>
            <a:endParaRPr lang="en-US" altLang="zh-CN" sz="2800" b="1"/>
          </a:p>
        </p:txBody>
      </p:sp>
      <p:sp>
        <p:nvSpPr>
          <p:cNvPr id="2" name="文本框 1"/>
          <p:cNvSpPr txBox="1"/>
          <p:nvPr/>
        </p:nvSpPr>
        <p:spPr>
          <a:xfrm>
            <a:off x="2671445" y="2103755"/>
            <a:ext cx="603631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sz="2800" b="1">
                <a:latin typeface="Calibri" panose="020F0502020204030204" pitchFamily="34" charset="0"/>
                <a:ea typeface="宋体" panose="02010600030101010101" pitchFamily="2" charset="-122"/>
              </a:rPr>
              <a:t>讲应当（</a:t>
            </a:r>
            <a:r>
              <a:rPr lang="en-US" sz="2800" b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charset="0"/>
              </a:rPr>
              <a:t>ought to be </a:t>
            </a:r>
            <a:r>
              <a:rPr lang="zh-CN" sz="2800" b="1">
                <a:latin typeface="Calibri" panose="020F0502020204030204" pitchFamily="34" charset="0"/>
                <a:ea typeface="宋体" panose="02010600030101010101" pitchFamily="2" charset="-122"/>
              </a:rPr>
              <a:t>）</a:t>
            </a:r>
            <a:endParaRPr lang="zh-CN" sz="2800" b="1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sz="2800" b="1">
                <a:latin typeface="Calibri" panose="020F0502020204030204" pitchFamily="34" charset="0"/>
                <a:ea typeface="宋体" panose="02010600030101010101" pitchFamily="2" charset="-122"/>
              </a:rPr>
              <a:t>未曾发生，事前规范（防患于未然）</a:t>
            </a:r>
            <a:endParaRPr lang="zh-CN" altLang="en-US" sz="28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914400" y="635000"/>
            <a:ext cx="7315200" cy="214312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为什么说“道德在逻辑上优先于法律”？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828800" y="237617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道德提供法律规范体系的价值合理性根据。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828800" y="323342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道德为法律提供人们遵守法律的义务这一前提。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828800" y="4090670"/>
            <a:ext cx="6400800" cy="7899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道德为（如专门机构、专门人才）实施法律规范提供必要的道德前提。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1828800" y="494792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法律规范是最基本的道德规范。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114425" y="2440305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14425" y="3297555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114425" y="4154805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14425" y="5012055"/>
            <a:ext cx="514350" cy="514350"/>
          </a:xfrm>
          <a:prstGeom prst="rect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10"/>
            </p:custDataLst>
          </p:nvPr>
        </p:nvSpPr>
        <p:spPr>
          <a:xfrm>
            <a:off x="6172200" y="6214745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>
            <p:custDataLst>
              <p:tags r:id="rId11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13" name="TitleBackground"/>
            <p:cNvSpPr/>
            <p:nvPr>
              <p:custDataLst>
                <p:tags r:id="rId12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3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4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多选题</a:t>
              </a:r>
              <a:endPara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5"/>
              </p:custDataLst>
            </p:nvPr>
          </p:nvSpPr>
          <p:spPr>
            <a:xfrm>
              <a:off x="2248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00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5分</a:t>
              </a:r>
              <a:endParaRPr lang="zh-CN" altLang="en-US" sz="200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pic>
        <p:nvPicPr>
          <p:cNvPr id="2" name="图片 1" descr="tmp99C8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矩形 8"/>
          <p:cNvSpPr>
            <a:spLocks noChangeArrowheads="1"/>
          </p:cNvSpPr>
          <p:nvPr/>
        </p:nvSpPr>
        <p:spPr bwMode="auto">
          <a:xfrm>
            <a:off x="434340" y="1687195"/>
            <a:ext cx="8275320" cy="14293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51206" tIns="25603" rIns="51206" bIns="25603">
            <a:spAutoFit/>
          </a:bodyPr>
          <a:lstStyle/>
          <a:p>
            <a:pPr>
              <a:lnSpc>
                <a:spcPct val="140000"/>
              </a:lnSpc>
              <a:spcAft>
                <a:spcPts val="340"/>
              </a:spcAft>
            </a:pPr>
            <a:r>
              <a:rPr lang="zh-CN" altLang="en-US" sz="3200" dirty="0">
                <a:latin typeface="黑体" panose="02010609060101010101" charset="-122"/>
                <a:ea typeface="黑体" panose="02010609060101010101" charset="-122"/>
              </a:rPr>
              <a:t>工程活动在人类生存过程中扮演着越来越重要的作用，对人类生活产生了越来越广泛的影响。</a:t>
            </a:r>
            <a:endParaRPr lang="en-US" altLang="zh-CN" sz="3200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" name="图片 2" descr="C:/Users/lxn/AppData/Local/Temp/picturecompress_20201123145119/output_1.pngoutput_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4901565" y="3213100"/>
            <a:ext cx="3988435" cy="2659380"/>
          </a:xfrm>
          <a:prstGeom prst="rect">
            <a:avLst/>
          </a:prstGeom>
        </p:spPr>
      </p:pic>
      <p:pic>
        <p:nvPicPr>
          <p:cNvPr id="4" name="图片 3" descr="C:/Users/lxn/AppData/Local/Temp/picturecompress_20201123145204/output_1.jpgoutput_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32410" y="3213100"/>
            <a:ext cx="4432935" cy="26600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1519" y="893396"/>
            <a:ext cx="5490845" cy="5835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p>
            <a:r>
              <a:rPr lang="zh-CN" altLang="en-US" sz="3200" b="1" dirty="0" smtClean="0">
                <a:solidFill>
                  <a:srgbClr val="FF0000"/>
                </a:solidFill>
              </a:rPr>
              <a:t>为什么开设</a:t>
            </a:r>
            <a:r>
              <a:rPr lang="en-US" altLang="zh-CN" sz="3200" b="1" dirty="0" smtClean="0">
                <a:solidFill>
                  <a:srgbClr val="FF0000"/>
                </a:solidFill>
              </a:rPr>
              <a:t>《</a:t>
            </a:r>
            <a:r>
              <a:rPr lang="zh-CN" altLang="en-US" sz="3200" b="1" dirty="0" smtClean="0">
                <a:solidFill>
                  <a:srgbClr val="FF0000"/>
                </a:solidFill>
              </a:rPr>
              <a:t>工程伦理</a:t>
            </a:r>
            <a:r>
              <a:rPr lang="en-US" altLang="zh-CN" sz="3200" b="1" dirty="0" smtClean="0">
                <a:solidFill>
                  <a:srgbClr val="FF0000"/>
                </a:solidFill>
              </a:rPr>
              <a:t>》</a:t>
            </a:r>
            <a:r>
              <a:rPr lang="zh-CN" altLang="en-US" sz="3200" b="1" dirty="0" smtClean="0">
                <a:solidFill>
                  <a:srgbClr val="FF0000"/>
                </a:solidFill>
              </a:rPr>
              <a:t>？？</a:t>
            </a:r>
            <a:endParaRPr lang="zh-CN" altLang="en-US" sz="3200" b="1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矩形 8"/>
          <p:cNvSpPr>
            <a:spLocks noChangeArrowheads="1"/>
          </p:cNvSpPr>
          <p:nvPr/>
        </p:nvSpPr>
        <p:spPr bwMode="auto">
          <a:xfrm>
            <a:off x="471805" y="894715"/>
            <a:ext cx="7876540" cy="14293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51206" tIns="25603" rIns="51206" bIns="25603">
            <a:spAutoFit/>
          </a:bodyPr>
          <a:lstStyle/>
          <a:p>
            <a:pPr>
              <a:lnSpc>
                <a:spcPct val="140000"/>
              </a:lnSpc>
              <a:spcAft>
                <a:spcPts val="340"/>
              </a:spcAft>
            </a:pPr>
            <a:r>
              <a:rPr lang="zh-CN" altLang="en-US" sz="3200" dirty="0">
                <a:solidFill>
                  <a:srgbClr val="40404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但也引发了各种伦理问题，直接关系到人类社会的进步和可持续发展。</a:t>
            </a:r>
            <a:endParaRPr lang="zh-CN" altLang="en-US" sz="3200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2" name="图片 1" descr="tim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8805" y="2324100"/>
            <a:ext cx="4804410" cy="33985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802890" y="5799455"/>
            <a:ext cx="23279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/>
              <a:t>基因编辑婴儿</a:t>
            </a:r>
            <a:endParaRPr lang="zh-CN" altLang="en-US" sz="2800" b="1"/>
          </a:p>
        </p:txBody>
      </p:sp>
      <p:sp>
        <p:nvSpPr>
          <p:cNvPr id="5" name="文本框 4"/>
          <p:cNvSpPr txBox="1"/>
          <p:nvPr/>
        </p:nvSpPr>
        <p:spPr>
          <a:xfrm>
            <a:off x="0" y="6321425"/>
            <a:ext cx="2240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视频连接：基因编辑</a:t>
            </a:r>
            <a:endParaRPr lang="zh-CN" alt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标题 1"/>
          <p:cNvSpPr>
            <a:spLocks noGrp="1"/>
          </p:cNvSpPr>
          <p:nvPr>
            <p:ph type="title"/>
          </p:nvPr>
        </p:nvSpPr>
        <p:spPr>
          <a:xfrm>
            <a:off x="304800" y="692696"/>
            <a:ext cx="8229600" cy="1143000"/>
          </a:xfrm>
        </p:spPr>
        <p:txBody>
          <a:bodyPr/>
          <a:lstStyle/>
          <a:p>
            <a:pPr algn="l"/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基因技术带来的挑战</a:t>
            </a:r>
            <a:endParaRPr lang="zh-CN" altLang="en-US" sz="4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916" t="13778" b="49521"/>
          <a:stretch>
            <a:fillRect/>
          </a:stretch>
        </p:blipFill>
        <p:spPr>
          <a:xfrm>
            <a:off x="481330" y="1682115"/>
            <a:ext cx="8181340" cy="49142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bookask-cover.oss-cn-beijing.aliyuncs.com/c/2/156/2156673/2156673.jpg%21m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588791"/>
            <a:ext cx="3056255" cy="429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46961" y="5991222"/>
            <a:ext cx="1961515" cy="583602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b="1" dirty="0"/>
              <a:t>18</a:t>
            </a:r>
            <a:r>
              <a:rPr lang="zh-CN" altLang="en-US" b="1" dirty="0"/>
              <a:t>课时</a:t>
            </a:r>
            <a:endParaRPr lang="zh-CN" altLang="en-US" b="1" dirty="0" smtClean="0"/>
          </a:p>
        </p:txBody>
      </p:sp>
      <p:sp>
        <p:nvSpPr>
          <p:cNvPr id="5" name="内容占位符 2"/>
          <p:cNvSpPr>
            <a:spLocks noGrp="1"/>
          </p:cNvSpPr>
          <p:nvPr/>
        </p:nvSpPr>
        <p:spPr>
          <a:xfrm>
            <a:off x="5147900" y="5289290"/>
            <a:ext cx="1961515" cy="621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zh-CN" b="1" dirty="0"/>
              <a:t>雨课堂</a:t>
            </a:r>
            <a:endParaRPr lang="zh-CN" b="1" dirty="0" smtClean="0"/>
          </a:p>
        </p:txBody>
      </p:sp>
      <p:sp>
        <p:nvSpPr>
          <p:cNvPr id="8" name="内容占位符 2"/>
          <p:cNvSpPr>
            <a:spLocks noGrp="1"/>
          </p:cNvSpPr>
          <p:nvPr/>
        </p:nvSpPr>
        <p:spPr>
          <a:xfrm>
            <a:off x="755576" y="880738"/>
            <a:ext cx="7416824" cy="720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zh-CN" altLang="en-US" b="1" dirty="0" smtClean="0"/>
              <a:t>软工系：</a:t>
            </a:r>
            <a:r>
              <a:rPr lang="en-US" altLang="zh-CN" b="1" dirty="0" smtClean="0"/>
              <a:t>135</a:t>
            </a:r>
            <a:r>
              <a:rPr lang="zh-CN" altLang="en-US" b="1" dirty="0" smtClean="0"/>
              <a:t>人        </a:t>
            </a:r>
            <a:endParaRPr lang="zh-CN" b="1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4583440" y="5875326"/>
            <a:ext cx="34307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FF0000"/>
                </a:solidFill>
              </a:rPr>
              <a:t>填写真实姓名、学号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标题 1"/>
          <p:cNvSpPr>
            <a:spLocks noGrp="1"/>
          </p:cNvSpPr>
          <p:nvPr>
            <p:ph type="title"/>
          </p:nvPr>
        </p:nvSpPr>
        <p:spPr>
          <a:xfrm>
            <a:off x="304800" y="692696"/>
            <a:ext cx="8229600" cy="1143000"/>
          </a:xfrm>
        </p:spPr>
        <p:txBody>
          <a:bodyPr/>
          <a:lstStyle/>
          <a:p>
            <a:pPr algn="l"/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基因技术带来的挑战</a:t>
            </a:r>
            <a:endParaRPr lang="zh-CN" altLang="en-US" sz="4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916" t="50316" b="10897"/>
          <a:stretch>
            <a:fillRect/>
          </a:stretch>
        </p:blipFill>
        <p:spPr>
          <a:xfrm>
            <a:off x="668020" y="1501775"/>
            <a:ext cx="7915910" cy="50247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标题 1"/>
          <p:cNvSpPr>
            <a:spLocks noGrp="1"/>
          </p:cNvSpPr>
          <p:nvPr>
            <p:ph type="title"/>
          </p:nvPr>
        </p:nvSpPr>
        <p:spPr>
          <a:xfrm>
            <a:off x="304800" y="692696"/>
            <a:ext cx="8229600" cy="1143000"/>
          </a:xfrm>
        </p:spPr>
        <p:txBody>
          <a:bodyPr/>
          <a:lstStyle/>
          <a:p>
            <a:pPr algn="l"/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基因技术带来的挑战</a:t>
            </a:r>
            <a:endParaRPr lang="zh-CN" altLang="en-US" sz="4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626" name="内容占位符 2"/>
          <p:cNvSpPr>
            <a:spLocks noGrp="1"/>
          </p:cNvSpPr>
          <p:nvPr>
            <p:ph idx="4294967295"/>
          </p:nvPr>
        </p:nvSpPr>
        <p:spPr>
          <a:xfrm>
            <a:off x="304800" y="1606550"/>
            <a:ext cx="8569325" cy="957580"/>
          </a:xfrm>
        </p:spPr>
        <p:txBody>
          <a:bodyPr>
            <a:normAutofit fontScale="9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400" b="1" dirty="0" smtClean="0">
                <a:latin typeface="+mn-ea"/>
                <a:cs typeface="+mn-ea"/>
              </a:rPr>
              <a:t>基因编辑技术先驱</a:t>
            </a:r>
            <a:r>
              <a:rPr lang="en-US" altLang="zh-CN" sz="2400" b="1" dirty="0" err="1" smtClean="0">
                <a:latin typeface="+mn-ea"/>
                <a:cs typeface="+mn-ea"/>
              </a:rPr>
              <a:t>Doudna</a:t>
            </a:r>
            <a:r>
              <a:rPr lang="zh-CN" altLang="en-US" sz="2400" b="1" dirty="0" smtClean="0">
                <a:latin typeface="+mn-ea"/>
                <a:cs typeface="+mn-ea"/>
              </a:rPr>
              <a:t>亲述：</a:t>
            </a:r>
            <a:r>
              <a:rPr lang="zh-CN" altLang="en-US" sz="3600" b="1" dirty="0" smtClean="0">
                <a:solidFill>
                  <a:srgbClr val="FF0000"/>
                </a:solidFill>
                <a:latin typeface="+mn-ea"/>
                <a:cs typeface="+mn-ea"/>
              </a:rPr>
              <a:t>伦理问题让我彻夜难眠</a:t>
            </a:r>
            <a:endParaRPr lang="zh-CN" altLang="en-US" sz="3600" b="1" dirty="0" smtClean="0">
              <a:solidFill>
                <a:srgbClr val="FF0000"/>
              </a:solidFill>
              <a:latin typeface="+mn-ea"/>
              <a:cs typeface="+mn-ea"/>
            </a:endParaRPr>
          </a:p>
          <a:p>
            <a:endParaRPr lang="zh-CN" altLang="en-US" sz="3600" b="1" dirty="0" smtClean="0">
              <a:solidFill>
                <a:srgbClr val="FF0000"/>
              </a:solidFill>
              <a:latin typeface="+mn-ea"/>
              <a:cs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0839" y="2679114"/>
            <a:ext cx="3476625" cy="1285638"/>
          </a:xfrm>
          <a:prstGeom prst="rect">
            <a:avLst/>
          </a:prstGeom>
          <a:ln w="63500">
            <a:solidFill>
              <a:srgbClr val="FF0000"/>
            </a:solidFill>
          </a:ln>
          <a:effectLst>
            <a:softEdge rad="63500"/>
          </a:effectLst>
        </p:spPr>
      </p:pic>
      <p:sp>
        <p:nvSpPr>
          <p:cNvPr id="26630" name="AutoShape 6" descr="u=594861537,267956870&amp;fm=21&amp;gp=0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6632" name="AutoShape 8" descr="u=594861537,267956870&amp;fm=21&amp;gp=0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  <p:txBody>
          <a:bodyPr/>
          <a:lstStyle/>
          <a:p>
            <a:endParaRPr lang="zh-CN" altLang="en-US"/>
          </a:p>
        </p:txBody>
      </p:sp>
      <p:pic>
        <p:nvPicPr>
          <p:cNvPr id="26634" name="Picture 10" descr="5456e10862abc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19283" y="2679065"/>
            <a:ext cx="4537075" cy="2832100"/>
          </a:xfrm>
          <a:prstGeom prst="rect">
            <a:avLst/>
          </a:prstGeom>
          <a:noFill/>
        </p:spPr>
      </p:pic>
      <p:pic>
        <p:nvPicPr>
          <p:cNvPr id="26636" name="Picture 12" descr="8b83eca6gadcf2cb68721&amp;69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5288" y="4149725"/>
            <a:ext cx="3889375" cy="23495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标题 1"/>
          <p:cNvSpPr>
            <a:spLocks noGrp="1"/>
          </p:cNvSpPr>
          <p:nvPr>
            <p:ph type="title"/>
          </p:nvPr>
        </p:nvSpPr>
        <p:spPr>
          <a:xfrm>
            <a:off x="219894" y="738416"/>
            <a:ext cx="8229600" cy="1143000"/>
          </a:xfrm>
        </p:spPr>
        <p:txBody>
          <a:bodyPr/>
          <a:lstStyle/>
          <a:p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Science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：要隐私还是要科学？</a:t>
            </a:r>
            <a:endParaRPr lang="zh-CN" alt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650" name="内容占位符 2"/>
          <p:cNvSpPr>
            <a:spLocks noGrp="1"/>
          </p:cNvSpPr>
          <p:nvPr>
            <p:ph idx="4294967295"/>
          </p:nvPr>
        </p:nvSpPr>
        <p:spPr>
          <a:xfrm>
            <a:off x="160655" y="1701800"/>
            <a:ext cx="8670290" cy="2191385"/>
          </a:xfrm>
        </p:spPr>
        <p:txBody>
          <a:bodyPr>
            <a:noAutofit/>
          </a:bodyPr>
          <a:lstStyle/>
          <a:p>
            <a:pPr>
              <a:buFont typeface="Wingdings" panose="05000000000000000000" charset="0"/>
              <a:buChar char="l"/>
            </a:pPr>
            <a:r>
              <a:rPr lang="zh-CN" altLang="en-US" sz="2400" b="1" dirty="0" smtClean="0">
                <a:latin typeface="+mn-ea"/>
                <a:cs typeface="+mn-ea"/>
              </a:rPr>
              <a:t>欧洲“人类脑计划”：试图集成整个欧洲的医疗档案，以对成千上万的患者数据进行研究。它的目标是通过生物学和临床医学的模式来界定疾病，最终建立病变大脑的计算机模型，并预测疾病的治疗效果。</a:t>
            </a:r>
            <a:endParaRPr lang="zh-CN" altLang="en-US" sz="2400" b="1" dirty="0" smtClean="0">
              <a:latin typeface="+mn-ea"/>
              <a:cs typeface="+mn-ea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 sz="2400" b="1" dirty="0" smtClean="0">
                <a:latin typeface="+mn-ea"/>
                <a:cs typeface="+mn-ea"/>
              </a:rPr>
              <a:t>但这项研究计划会关涉到公众的隐私权：要隐私还是要科学？</a:t>
            </a:r>
            <a:endParaRPr lang="zh-CN" altLang="en-US" sz="2400" b="1" dirty="0" smtClean="0">
              <a:latin typeface="+mn-ea"/>
              <a:cs typeface="+mn-ea"/>
            </a:endParaRPr>
          </a:p>
        </p:txBody>
      </p:sp>
      <p:pic>
        <p:nvPicPr>
          <p:cNvPr id="27651" name="Picture 2" descr="c:\users\administrator\appdata\roaming\360se6\User Data\temp\13966673450f90cbe5b33c7d7e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1209675" y="3964940"/>
            <a:ext cx="6572250" cy="2546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文本框 3"/>
          <p:cNvSpPr txBox="1"/>
          <p:nvPr/>
        </p:nvSpPr>
        <p:spPr>
          <a:xfrm>
            <a:off x="62865" y="6216650"/>
            <a:ext cx="3154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视频连接：大数据时代的隐私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558165" y="1280795"/>
            <a:ext cx="8186420" cy="246761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en-US" altLang="zh-CN" sz="2800" b="1" dirty="0" smtClean="0">
                <a:solidFill>
                  <a:prstClr val="black"/>
                </a:solidFill>
                <a:latin typeface="+mn-ea"/>
                <a:sym typeface="+mn-ea"/>
              </a:rPr>
              <a:t> </a:t>
            </a:r>
            <a:r>
              <a:rPr lang="zh-CN" altLang="en-US" sz="2800" b="1" dirty="0" smtClean="0">
                <a:solidFill>
                  <a:prstClr val="black"/>
                </a:solidFill>
                <a:latin typeface="+mn-ea"/>
                <a:sym typeface="+mn-ea"/>
              </a:rPr>
              <a:t>现</a:t>
            </a:r>
            <a:r>
              <a:rPr lang="zh-CN" altLang="en-US" sz="2800" b="1" dirty="0">
                <a:solidFill>
                  <a:prstClr val="black"/>
                </a:solidFill>
                <a:latin typeface="+mn-ea"/>
                <a:sym typeface="+mn-ea"/>
              </a:rPr>
              <a:t>只有一个可供移植的肾，但有两个病人急需换肾。其中一</a:t>
            </a:r>
            <a:r>
              <a:rPr lang="zh-CN" altLang="en-US" sz="2800" b="1" dirty="0" smtClean="0">
                <a:solidFill>
                  <a:prstClr val="black"/>
                </a:solidFill>
                <a:latin typeface="+mn-ea"/>
                <a:sym typeface="+mn-ea"/>
              </a:rPr>
              <a:t>个是</a:t>
            </a:r>
            <a:r>
              <a:rPr lang="en-US" altLang="zh-CN" sz="2800" b="1" dirty="0" smtClean="0">
                <a:solidFill>
                  <a:prstClr val="black"/>
                </a:solidFill>
                <a:latin typeface="+mn-ea"/>
                <a:sym typeface="+mn-ea"/>
              </a:rPr>
              <a:t>20</a:t>
            </a:r>
            <a:r>
              <a:rPr lang="zh-CN" altLang="en-US" sz="2800" b="1" dirty="0">
                <a:solidFill>
                  <a:prstClr val="black"/>
                </a:solidFill>
                <a:latin typeface="+mn-ea"/>
                <a:sym typeface="+mn-ea"/>
              </a:rPr>
              <a:t>出头的年轻人，另一位是年届</a:t>
            </a:r>
            <a:r>
              <a:rPr lang="en-US" altLang="zh-CN" sz="2800" b="1" dirty="0">
                <a:solidFill>
                  <a:prstClr val="black"/>
                </a:solidFill>
                <a:latin typeface="+mn-ea"/>
                <a:sym typeface="+mn-ea"/>
              </a:rPr>
              <a:t>80</a:t>
            </a:r>
            <a:r>
              <a:rPr lang="zh-CN" altLang="en-US" sz="2800" b="1" dirty="0">
                <a:solidFill>
                  <a:prstClr val="black"/>
                </a:solidFill>
                <a:latin typeface="+mn-ea"/>
                <a:sym typeface="+mn-ea"/>
              </a:rPr>
              <a:t>的老人</a:t>
            </a:r>
            <a:r>
              <a:rPr lang="zh-CN" altLang="en-US" sz="2800" b="1" dirty="0" smtClean="0">
                <a:solidFill>
                  <a:prstClr val="black"/>
                </a:solidFill>
                <a:latin typeface="+mn-ea"/>
                <a:sym typeface="+mn-ea"/>
              </a:rPr>
              <a:t>。你是医院院长，可以决定这个肾的使用权。</a:t>
            </a:r>
            <a:r>
              <a:rPr lang="zh-CN" altLang="en-US" sz="2800" b="1" dirty="0">
                <a:solidFill>
                  <a:srgbClr val="FF0000"/>
                </a:solidFill>
                <a:latin typeface="+mn-ea"/>
                <a:sym typeface="+mn-ea"/>
              </a:rPr>
              <a:t>假如他们都是普通市民，其他条件也相同，你会把肾</a:t>
            </a:r>
            <a:r>
              <a:rPr lang="zh-CN" altLang="en-US" sz="2800" b="1" dirty="0" smtClean="0">
                <a:solidFill>
                  <a:srgbClr val="FF0000"/>
                </a:solidFill>
                <a:latin typeface="+mn-ea"/>
                <a:sym typeface="+mn-ea"/>
              </a:rPr>
              <a:t>给谁？</a:t>
            </a:r>
            <a:endParaRPr lang="zh-CN" altLang="en-US" sz="2800" b="1" dirty="0" smtClean="0">
              <a:solidFill>
                <a:srgbClr val="FF0000"/>
              </a:solidFill>
              <a:latin typeface="+mn-ea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828800" y="3646805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en-US" altLang="zh-CN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80</a:t>
            </a: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岁老人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828800" y="4504055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en-US" altLang="zh-CN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</a:t>
            </a: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岁年轻人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828800" y="5361305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谁也不给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114425" y="3710940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114425" y="4568190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14425" y="5425440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8"/>
            </p:custDataLst>
          </p:nvPr>
        </p:nvSpPr>
        <p:spPr>
          <a:xfrm>
            <a:off x="6172200" y="6214745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190384" y="835276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FF0000"/>
                </a:solidFill>
              </a:rPr>
              <a:t>伦理困境</a:t>
            </a:r>
            <a:endParaRPr lang="zh-CN" altLang="en-US" sz="3200" b="1" dirty="0" smtClean="0">
              <a:solidFill>
                <a:srgbClr val="FF0000"/>
              </a:solidFill>
            </a:endParaRPr>
          </a:p>
        </p:txBody>
      </p:sp>
      <p:grpSp>
        <p:nvGrpSpPr>
          <p:cNvPr id="17" name="组合 16"/>
          <p:cNvGrpSpPr/>
          <p:nvPr>
            <p:custDataLst>
              <p:tags r:id="rId9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13" name="TitleBackground"/>
            <p:cNvSpPr/>
            <p:nvPr>
              <p:custDataLst>
                <p:tags r:id="rId10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2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投票</a:t>
              </a:r>
              <a:endPara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3"/>
              </p:custDataLst>
            </p:nvPr>
          </p:nvSpPr>
          <p:spPr>
            <a:xfrm>
              <a:off x="1800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00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最多可选1项</a:t>
              </a:r>
              <a:endParaRPr lang="zh-CN" altLang="en-US" sz="200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pic>
        <p:nvPicPr>
          <p:cNvPr id="2" name="图片 1" descr="tmp99C8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558165" y="1280795"/>
            <a:ext cx="8186420" cy="246761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en-US" altLang="zh-CN" sz="2800" b="1" dirty="0" smtClean="0">
                <a:solidFill>
                  <a:prstClr val="black"/>
                </a:solidFill>
                <a:latin typeface="+mn-ea"/>
                <a:sym typeface="+mn-ea"/>
              </a:rPr>
              <a:t> </a:t>
            </a:r>
            <a:r>
              <a:rPr lang="zh-CN" altLang="en-US" sz="2800" b="1" dirty="0" smtClean="0">
                <a:solidFill>
                  <a:prstClr val="black"/>
                </a:solidFill>
                <a:latin typeface="+mn-ea"/>
                <a:sym typeface="+mn-ea"/>
              </a:rPr>
              <a:t>现</a:t>
            </a:r>
            <a:r>
              <a:rPr lang="zh-CN" altLang="en-US" sz="2800" b="1" dirty="0">
                <a:solidFill>
                  <a:prstClr val="black"/>
                </a:solidFill>
                <a:latin typeface="+mn-ea"/>
                <a:sym typeface="+mn-ea"/>
              </a:rPr>
              <a:t>只有一个可供移植的肾，但有两个病人急需换肾。其中一</a:t>
            </a:r>
            <a:r>
              <a:rPr lang="zh-CN" altLang="en-US" sz="2800" b="1" dirty="0" smtClean="0">
                <a:solidFill>
                  <a:prstClr val="black"/>
                </a:solidFill>
                <a:latin typeface="+mn-ea"/>
                <a:sym typeface="+mn-ea"/>
              </a:rPr>
              <a:t>个是</a:t>
            </a:r>
            <a:r>
              <a:rPr lang="en-US" altLang="zh-CN" sz="2800" b="1" dirty="0" smtClean="0">
                <a:solidFill>
                  <a:prstClr val="black"/>
                </a:solidFill>
                <a:latin typeface="+mn-ea"/>
                <a:sym typeface="+mn-ea"/>
              </a:rPr>
              <a:t>20</a:t>
            </a:r>
            <a:r>
              <a:rPr lang="zh-CN" altLang="en-US" sz="2800" b="1" dirty="0">
                <a:solidFill>
                  <a:prstClr val="black"/>
                </a:solidFill>
                <a:latin typeface="+mn-ea"/>
                <a:sym typeface="+mn-ea"/>
              </a:rPr>
              <a:t>出头的年轻人，另一位是年届</a:t>
            </a:r>
            <a:r>
              <a:rPr lang="en-US" altLang="zh-CN" sz="2800" b="1" dirty="0">
                <a:solidFill>
                  <a:prstClr val="black"/>
                </a:solidFill>
                <a:latin typeface="+mn-ea"/>
                <a:sym typeface="+mn-ea"/>
              </a:rPr>
              <a:t>80</a:t>
            </a:r>
            <a:r>
              <a:rPr lang="zh-CN" altLang="en-US" sz="2800" b="1" dirty="0">
                <a:solidFill>
                  <a:prstClr val="black"/>
                </a:solidFill>
                <a:latin typeface="+mn-ea"/>
                <a:sym typeface="+mn-ea"/>
              </a:rPr>
              <a:t>的老人</a:t>
            </a:r>
            <a:r>
              <a:rPr lang="zh-CN" altLang="en-US" sz="2800" b="1" dirty="0" smtClean="0">
                <a:solidFill>
                  <a:prstClr val="black"/>
                </a:solidFill>
                <a:latin typeface="+mn-ea"/>
                <a:sym typeface="+mn-ea"/>
              </a:rPr>
              <a:t>。你是医院院长，可以决定这个肾的使用权。</a:t>
            </a:r>
            <a:r>
              <a:rPr lang="zh-CN" altLang="en-US" sz="2800" b="1" dirty="0">
                <a:solidFill>
                  <a:srgbClr val="FF0000"/>
                </a:solidFill>
                <a:latin typeface="+mn-ea"/>
                <a:sym typeface="+mn-ea"/>
              </a:rPr>
              <a:t>假如年轻人</a:t>
            </a:r>
            <a:r>
              <a:rPr lang="zh-CN" altLang="en-US" sz="2800" b="1" dirty="0" smtClean="0">
                <a:solidFill>
                  <a:srgbClr val="FF0000"/>
                </a:solidFill>
                <a:latin typeface="+mn-ea"/>
                <a:sym typeface="+mn-ea"/>
              </a:rPr>
              <a:t>是惯犯小偷，</a:t>
            </a:r>
            <a:r>
              <a:rPr lang="zh-CN" altLang="en-US" sz="2800" b="1" dirty="0">
                <a:solidFill>
                  <a:srgbClr val="FF0000"/>
                </a:solidFill>
                <a:latin typeface="+mn-ea"/>
                <a:sym typeface="+mn-ea"/>
              </a:rPr>
              <a:t>而老人是功勋科学家</a:t>
            </a:r>
            <a:r>
              <a:rPr lang="zh-CN" altLang="en-US" sz="2800" b="1" dirty="0" smtClean="0">
                <a:solidFill>
                  <a:srgbClr val="FF0000"/>
                </a:solidFill>
                <a:latin typeface="+mn-ea"/>
                <a:sym typeface="+mn-ea"/>
              </a:rPr>
              <a:t>，你</a:t>
            </a:r>
            <a:r>
              <a:rPr lang="zh-CN" altLang="en-US" sz="2800" b="1" dirty="0">
                <a:solidFill>
                  <a:srgbClr val="FF0000"/>
                </a:solidFill>
                <a:latin typeface="+mn-ea"/>
                <a:sym typeface="+mn-ea"/>
              </a:rPr>
              <a:t>将如何选择</a:t>
            </a:r>
            <a:r>
              <a:rPr lang="zh-CN" altLang="en-US" sz="2800" b="1" dirty="0" smtClean="0">
                <a:solidFill>
                  <a:srgbClr val="FF0000"/>
                </a:solidFill>
                <a:latin typeface="+mn-ea"/>
                <a:sym typeface="+mn-ea"/>
              </a:rPr>
              <a:t>？</a:t>
            </a:r>
            <a:endParaRPr lang="zh-CN" altLang="en-US" sz="2800" b="1" dirty="0" smtClean="0">
              <a:solidFill>
                <a:srgbClr val="FF0000"/>
              </a:solidFill>
              <a:latin typeface="+mn-ea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828800" y="3646805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en-US" altLang="zh-CN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80</a:t>
            </a: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岁老人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828800" y="4504055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en-US" altLang="zh-CN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</a:t>
            </a: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岁年轻人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828800" y="5361305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谁也不给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114425" y="3710940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114425" y="4568190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14425" y="5425440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8"/>
            </p:custDataLst>
          </p:nvPr>
        </p:nvSpPr>
        <p:spPr>
          <a:xfrm>
            <a:off x="6172200" y="6214745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190384" y="835276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FF0000"/>
                </a:solidFill>
              </a:rPr>
              <a:t>伦理困境</a:t>
            </a:r>
            <a:endParaRPr lang="zh-CN" altLang="en-US" sz="3200" b="1" dirty="0" smtClean="0">
              <a:solidFill>
                <a:srgbClr val="FF0000"/>
              </a:solidFill>
            </a:endParaRPr>
          </a:p>
        </p:txBody>
      </p:sp>
      <p:grpSp>
        <p:nvGrpSpPr>
          <p:cNvPr id="17" name="组合 16"/>
          <p:cNvGrpSpPr/>
          <p:nvPr>
            <p:custDataLst>
              <p:tags r:id="rId9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13" name="TitleBackground"/>
            <p:cNvSpPr/>
            <p:nvPr>
              <p:custDataLst>
                <p:tags r:id="rId10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2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投票</a:t>
              </a:r>
              <a:endPara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3"/>
              </p:custDataLst>
            </p:nvPr>
          </p:nvSpPr>
          <p:spPr>
            <a:xfrm>
              <a:off x="1800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00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最多可选1项</a:t>
              </a:r>
              <a:endParaRPr lang="zh-CN" altLang="en-US" sz="200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pic>
        <p:nvPicPr>
          <p:cNvPr id="2" name="图片 1" descr="tmp99C8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379730" y="1496060"/>
            <a:ext cx="8522335" cy="246761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en-US" altLang="zh-CN" sz="2800" b="1" dirty="0" smtClean="0">
                <a:solidFill>
                  <a:prstClr val="black"/>
                </a:solidFill>
                <a:latin typeface="+mn-ea"/>
                <a:sym typeface="+mn-ea"/>
              </a:rPr>
              <a:t> </a:t>
            </a:r>
            <a:r>
              <a:rPr lang="zh-CN" altLang="en-US" sz="2800" b="1" dirty="0" smtClean="0">
                <a:solidFill>
                  <a:prstClr val="black"/>
                </a:solidFill>
                <a:latin typeface="+mn-ea"/>
                <a:sym typeface="+mn-ea"/>
              </a:rPr>
              <a:t>现</a:t>
            </a:r>
            <a:r>
              <a:rPr lang="zh-CN" altLang="en-US" sz="2800" b="1" dirty="0">
                <a:solidFill>
                  <a:prstClr val="black"/>
                </a:solidFill>
                <a:latin typeface="+mn-ea"/>
                <a:sym typeface="+mn-ea"/>
              </a:rPr>
              <a:t>只有一个可供移植的肾，但有两个病人急需换肾。其中一</a:t>
            </a:r>
            <a:r>
              <a:rPr lang="zh-CN" altLang="en-US" sz="2800" b="1" dirty="0" smtClean="0">
                <a:solidFill>
                  <a:prstClr val="black"/>
                </a:solidFill>
                <a:latin typeface="+mn-ea"/>
                <a:sym typeface="+mn-ea"/>
              </a:rPr>
              <a:t>个是</a:t>
            </a:r>
            <a:r>
              <a:rPr lang="en-US" altLang="zh-CN" sz="2800" b="1" dirty="0" smtClean="0">
                <a:solidFill>
                  <a:prstClr val="black"/>
                </a:solidFill>
                <a:latin typeface="+mn-ea"/>
                <a:sym typeface="+mn-ea"/>
              </a:rPr>
              <a:t>20</a:t>
            </a:r>
            <a:r>
              <a:rPr lang="zh-CN" altLang="en-US" sz="2800" b="1" dirty="0">
                <a:solidFill>
                  <a:prstClr val="black"/>
                </a:solidFill>
                <a:latin typeface="+mn-ea"/>
                <a:sym typeface="+mn-ea"/>
              </a:rPr>
              <a:t>出头的年轻人，另一位是年届</a:t>
            </a:r>
            <a:r>
              <a:rPr lang="en-US" altLang="zh-CN" sz="2800" b="1" dirty="0">
                <a:solidFill>
                  <a:prstClr val="black"/>
                </a:solidFill>
                <a:latin typeface="+mn-ea"/>
                <a:sym typeface="+mn-ea"/>
              </a:rPr>
              <a:t>80</a:t>
            </a:r>
            <a:r>
              <a:rPr lang="zh-CN" altLang="en-US" sz="2800" b="1" dirty="0">
                <a:solidFill>
                  <a:prstClr val="black"/>
                </a:solidFill>
                <a:latin typeface="+mn-ea"/>
                <a:sym typeface="+mn-ea"/>
              </a:rPr>
              <a:t>的老人</a:t>
            </a:r>
            <a:r>
              <a:rPr lang="zh-CN" altLang="en-US" sz="2800" b="1" dirty="0" smtClean="0">
                <a:solidFill>
                  <a:prstClr val="black"/>
                </a:solidFill>
                <a:latin typeface="+mn-ea"/>
                <a:sym typeface="+mn-ea"/>
              </a:rPr>
              <a:t>。你是医院院长，可以决定这个肾的使用权。</a:t>
            </a:r>
            <a:r>
              <a:rPr lang="zh-CN" altLang="en-US" sz="2800" b="1" dirty="0">
                <a:solidFill>
                  <a:srgbClr val="FF0000"/>
                </a:solidFill>
                <a:latin typeface="+mn-ea"/>
                <a:sym typeface="+mn-ea"/>
              </a:rPr>
              <a:t>假如年轻人是普通人，而老人是亿万富翁，并提出如果能得到肾，愿出资</a:t>
            </a:r>
            <a:r>
              <a:rPr lang="en-US" altLang="zh-CN" sz="2800" b="1" dirty="0">
                <a:solidFill>
                  <a:srgbClr val="FF0000"/>
                </a:solidFill>
                <a:latin typeface="+mn-ea"/>
                <a:sym typeface="+mn-ea"/>
              </a:rPr>
              <a:t>50</a:t>
            </a:r>
            <a:r>
              <a:rPr lang="zh-CN" altLang="en-US" sz="2800" b="1" dirty="0">
                <a:solidFill>
                  <a:srgbClr val="FF0000"/>
                </a:solidFill>
                <a:latin typeface="+mn-ea"/>
                <a:sym typeface="+mn-ea"/>
              </a:rPr>
              <a:t>亿扩建你管理的医院，你将如何抉择？</a:t>
            </a:r>
            <a:endParaRPr lang="zh-CN" altLang="en-US" sz="2800" b="1" dirty="0">
              <a:solidFill>
                <a:srgbClr val="FF0000"/>
              </a:solidFill>
              <a:latin typeface="+mn-ea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828800" y="400558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en-US" altLang="zh-CN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80</a:t>
            </a: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岁老人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828800" y="486283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en-US" altLang="zh-CN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</a:t>
            </a: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岁年轻人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828800" y="572008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谁也不给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114425" y="4069715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114425" y="4926965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14425" y="5784215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8"/>
            </p:custDataLst>
          </p:nvPr>
        </p:nvSpPr>
        <p:spPr>
          <a:xfrm>
            <a:off x="6172200" y="6214745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190384" y="835276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FF0000"/>
                </a:solidFill>
              </a:rPr>
              <a:t>伦理困境</a:t>
            </a:r>
            <a:endParaRPr lang="zh-CN" altLang="en-US" sz="3200" b="1" dirty="0" smtClean="0">
              <a:solidFill>
                <a:srgbClr val="FF0000"/>
              </a:solidFill>
            </a:endParaRPr>
          </a:p>
        </p:txBody>
      </p:sp>
      <p:grpSp>
        <p:nvGrpSpPr>
          <p:cNvPr id="17" name="组合 16"/>
          <p:cNvGrpSpPr/>
          <p:nvPr>
            <p:custDataLst>
              <p:tags r:id="rId9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13" name="TitleBackground"/>
            <p:cNvSpPr/>
            <p:nvPr>
              <p:custDataLst>
                <p:tags r:id="rId10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2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投票</a:t>
              </a:r>
              <a:endPara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3"/>
              </p:custDataLst>
            </p:nvPr>
          </p:nvSpPr>
          <p:spPr>
            <a:xfrm>
              <a:off x="1800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00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最多可选1项</a:t>
              </a:r>
              <a:endParaRPr lang="zh-CN" altLang="en-US" sz="200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pic>
        <p:nvPicPr>
          <p:cNvPr id="2" name="图片 1" descr="tmp99C8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88620" y="1990090"/>
            <a:ext cx="8136255" cy="3969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50000"/>
              </a:lnSpc>
            </a:pPr>
            <a:r>
              <a:rPr lang="en-US" altLang="zh-CN" sz="2800" b="1" dirty="0">
                <a:solidFill>
                  <a:schemeClr val="tx1"/>
                </a:solidFill>
                <a:latin typeface="+mn-ea"/>
              </a:rPr>
              <a:t>    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</a:rPr>
              <a:t>随着人们的认知水平逐渐提高，自主意识越来越强</a:t>
            </a:r>
            <a:r>
              <a:rPr lang="en-US" altLang="zh-CN" sz="2800" b="1" dirty="0">
                <a:solidFill>
                  <a:schemeClr val="tx1"/>
                </a:solidFill>
                <a:latin typeface="+mn-ea"/>
              </a:rPr>
              <a:t>:(1)</a:t>
            </a:r>
            <a:r>
              <a:rPr lang="zh-CN" altLang="en-US" sz="2800" b="1" dirty="0">
                <a:solidFill>
                  <a:srgbClr val="FF0000"/>
                </a:solidFill>
                <a:latin typeface="+mn-ea"/>
              </a:rPr>
              <a:t>要求工程师们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</a:rPr>
              <a:t>的工程思维方式的转变，将利益协商机制、透明公开机制、可持续发展理念引入到工程实践过程中；</a:t>
            </a:r>
            <a:r>
              <a:rPr lang="en-US" altLang="zh-CN" sz="2800" b="1" dirty="0">
                <a:solidFill>
                  <a:schemeClr val="tx1"/>
                </a:solidFill>
                <a:latin typeface="+mn-ea"/>
              </a:rPr>
              <a:t>(2) </a:t>
            </a:r>
            <a:r>
              <a:rPr lang="zh-CN" altLang="en-US" sz="2800" b="1" dirty="0">
                <a:solidFill>
                  <a:srgbClr val="FF0000"/>
                </a:solidFill>
                <a:latin typeface="+mn-ea"/>
              </a:rPr>
              <a:t>要求工程师们</a:t>
            </a:r>
            <a:r>
              <a:rPr lang="zh-CN" altLang="en-US" sz="2800" b="1" dirty="0">
                <a:solidFill>
                  <a:schemeClr val="tx1"/>
                </a:solidFill>
                <a:latin typeface="+mn-ea"/>
              </a:rPr>
              <a:t>敬畏生命、遵守公序良俗、践行工程伦理，自觉担负起对人类安全、健康和福祉的责任。</a:t>
            </a:r>
            <a:endParaRPr lang="zh-CN" altLang="en-US" sz="28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519" y="1036906"/>
            <a:ext cx="5082540" cy="5835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FF0000"/>
                </a:solidFill>
              </a:rPr>
              <a:t>为什么开设</a:t>
            </a:r>
            <a:r>
              <a:rPr lang="en-US" altLang="zh-CN" sz="3200" b="1" dirty="0" smtClean="0">
                <a:solidFill>
                  <a:srgbClr val="FF0000"/>
                </a:solidFill>
              </a:rPr>
              <a:t>《</a:t>
            </a:r>
            <a:r>
              <a:rPr lang="zh-CN" altLang="en-US" sz="3200" b="1" dirty="0" smtClean="0">
                <a:solidFill>
                  <a:srgbClr val="FF0000"/>
                </a:solidFill>
              </a:rPr>
              <a:t>工程伦理</a:t>
            </a:r>
            <a:r>
              <a:rPr lang="en-US" altLang="zh-CN" sz="3200" b="1" dirty="0" smtClean="0">
                <a:solidFill>
                  <a:srgbClr val="FF0000"/>
                </a:solidFill>
              </a:rPr>
              <a:t>》</a:t>
            </a:r>
            <a:r>
              <a:rPr lang="zh-CN" altLang="en-US" sz="3200" b="1" dirty="0" smtClean="0">
                <a:solidFill>
                  <a:srgbClr val="FF0000"/>
                </a:solidFill>
              </a:rPr>
              <a:t>？</a:t>
            </a:r>
            <a:endParaRPr lang="zh-CN" altLang="en-US" sz="3200" b="1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949701" y="1700808"/>
            <a:ext cx="604867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50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+mn-ea"/>
              </a:rPr>
              <a:t>社会和</a:t>
            </a:r>
            <a:r>
              <a:rPr lang="zh-CN" altLang="en-US" sz="3200" b="1" dirty="0" smtClean="0">
                <a:solidFill>
                  <a:srgbClr val="FF0000"/>
                </a:solidFill>
                <a:latin typeface="+mn-ea"/>
              </a:rPr>
              <a:t>教育呼唤工程伦理</a:t>
            </a:r>
            <a:endParaRPr lang="en-US" altLang="zh-CN" sz="3200" b="1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519" y="1036906"/>
            <a:ext cx="5082540" cy="5835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FF0000"/>
                </a:solidFill>
              </a:rPr>
              <a:t>为什么开设</a:t>
            </a:r>
            <a:r>
              <a:rPr lang="en-US" altLang="zh-CN" sz="3200" b="1" dirty="0" smtClean="0">
                <a:solidFill>
                  <a:srgbClr val="FF0000"/>
                </a:solidFill>
              </a:rPr>
              <a:t>《</a:t>
            </a:r>
            <a:r>
              <a:rPr lang="zh-CN" altLang="en-US" sz="3200" b="1" dirty="0" smtClean="0">
                <a:solidFill>
                  <a:srgbClr val="FF0000"/>
                </a:solidFill>
              </a:rPr>
              <a:t>工程伦理</a:t>
            </a:r>
            <a:r>
              <a:rPr lang="en-US" altLang="zh-CN" sz="3200" b="1" dirty="0" smtClean="0">
                <a:solidFill>
                  <a:srgbClr val="FF0000"/>
                </a:solidFill>
              </a:rPr>
              <a:t>》</a:t>
            </a:r>
            <a:r>
              <a:rPr lang="zh-CN" altLang="en-US" sz="3200" b="1" dirty="0" smtClean="0">
                <a:solidFill>
                  <a:srgbClr val="FF0000"/>
                </a:solidFill>
              </a:rPr>
              <a:t>？</a:t>
            </a:r>
            <a:endParaRPr lang="zh-CN" altLang="en-US" sz="3200" b="1" dirty="0" smtClean="0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2865" y="6216650"/>
            <a:ext cx="3383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视频连接：被新技术淘汰的老人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928360" y="6216650"/>
            <a:ext cx="2697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视频连接：北京大兴机场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09037" y="2492896"/>
            <a:ext cx="7959725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50000"/>
              </a:lnSpc>
            </a:pPr>
            <a:r>
              <a:rPr lang="zh-CN" altLang="en-US" sz="4000" b="1" dirty="0" smtClean="0">
                <a:latin typeface="+mn-ea"/>
              </a:rPr>
              <a:t>科技向善、公平公正</a:t>
            </a:r>
            <a:endParaRPr lang="zh-CN" altLang="en-US" sz="4000" b="1" dirty="0" smtClean="0">
              <a:latin typeface="+mn-ea"/>
            </a:endParaRPr>
          </a:p>
          <a:p>
            <a:pPr defTabSz="913765">
              <a:lnSpc>
                <a:spcPct val="150000"/>
              </a:lnSpc>
            </a:pPr>
            <a:r>
              <a:rPr lang="zh-CN" altLang="en-US" sz="4000" b="1" dirty="0" smtClean="0">
                <a:latin typeface="+mn-ea"/>
                <a:sym typeface="+mn-ea"/>
              </a:rPr>
              <a:t>人类共同健康、福祉</a:t>
            </a:r>
            <a:endParaRPr lang="zh-CN" altLang="en-US" sz="4000" b="1" dirty="0" smtClean="0">
              <a:latin typeface="+mn-ea"/>
              <a:sym typeface="+mn-ea"/>
            </a:endParaRPr>
          </a:p>
          <a:p>
            <a:pPr defTabSz="913765">
              <a:lnSpc>
                <a:spcPct val="150000"/>
              </a:lnSpc>
            </a:pPr>
            <a:r>
              <a:rPr lang="zh-CN" altLang="en-US" sz="4000" b="1" dirty="0" smtClean="0">
                <a:latin typeface="+mn-ea"/>
              </a:rPr>
              <a:t>负责任</a:t>
            </a:r>
            <a:r>
              <a:rPr lang="en-US" altLang="zh-CN" sz="4000" b="1" dirty="0" smtClean="0">
                <a:latin typeface="+mn-ea"/>
              </a:rPr>
              <a:t>...</a:t>
            </a:r>
            <a:r>
              <a:rPr lang="zh-CN" altLang="en-US" sz="4000" b="1" dirty="0" smtClean="0">
                <a:latin typeface="+mn-ea"/>
              </a:rPr>
              <a:t>他人</a:t>
            </a:r>
            <a:r>
              <a:rPr lang="en-US" altLang="zh-CN" sz="4000" b="1" dirty="0" smtClean="0">
                <a:latin typeface="+mn-ea"/>
              </a:rPr>
              <a:t>...</a:t>
            </a:r>
            <a:r>
              <a:rPr lang="zh-CN" altLang="en-US" sz="4000" b="1" dirty="0" smtClean="0">
                <a:latin typeface="+mn-ea"/>
              </a:rPr>
              <a:t>环境</a:t>
            </a:r>
            <a:r>
              <a:rPr lang="en-US" altLang="zh-CN" sz="4000" b="1" dirty="0" smtClean="0">
                <a:latin typeface="+mn-ea"/>
              </a:rPr>
              <a:t>——</a:t>
            </a:r>
            <a:r>
              <a:rPr lang="zh-CN" altLang="en-US" sz="4000" b="1" dirty="0" smtClean="0">
                <a:latin typeface="+mn-ea"/>
              </a:rPr>
              <a:t>初心</a:t>
            </a:r>
            <a:endParaRPr lang="zh-CN" altLang="en-US" sz="4000" b="1" dirty="0" smtClean="0"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08372" y="3125857"/>
            <a:ext cx="4762500" cy="3571875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251520" y="1165632"/>
            <a:ext cx="4392488" cy="4525963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zh-CN" altLang="en-US" b="1" dirty="0" smtClean="0"/>
              <a:t>问题是如何发生的？</a:t>
            </a:r>
            <a:endParaRPr lang="en-US" altLang="zh-CN" b="1" dirty="0" smtClean="0"/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zh-CN" altLang="en-US" b="1" dirty="0" smtClean="0"/>
              <a:t>问题背后隐含着什么？</a:t>
            </a:r>
            <a:endParaRPr lang="en-US" altLang="zh-CN" b="1" dirty="0" smtClean="0"/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zh-CN" altLang="en-US" b="1" dirty="0" smtClean="0"/>
              <a:t>如何面对这些问题？如何应对这些问题？</a:t>
            </a:r>
            <a:endParaRPr lang="en-US" altLang="zh-CN" b="1" dirty="0"/>
          </a:p>
          <a:p>
            <a:pPr>
              <a:spcBef>
                <a:spcPts val="1800"/>
              </a:spcBef>
            </a:pPr>
            <a:endParaRPr lang="zh-CN" altLang="en-US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2750" y="1082675"/>
            <a:ext cx="3055620" cy="305562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标题 1"/>
          <p:cNvSpPr>
            <a:spLocks noGrp="1"/>
          </p:cNvSpPr>
          <p:nvPr>
            <p:ph type="title"/>
          </p:nvPr>
        </p:nvSpPr>
        <p:spPr>
          <a:xfrm>
            <a:off x="304800" y="838200"/>
            <a:ext cx="7793038" cy="838200"/>
          </a:xfrm>
        </p:spPr>
        <p:txBody>
          <a:bodyPr vert="horz" wrap="square" lIns="91440" tIns="45720" rIns="91440" bIns="45720" anchor="b"/>
          <a:lstStyle/>
          <a:p>
            <a:r>
              <a:rPr lang="en-US" altLang="zh-CN" b="1" dirty="0"/>
              <a:t>【</a:t>
            </a:r>
            <a:r>
              <a:rPr lang="zh-CN" altLang="en-US" b="1" dirty="0"/>
              <a:t>案例</a:t>
            </a:r>
            <a:r>
              <a:rPr lang="en-US" altLang="zh-CN" b="1" dirty="0"/>
              <a:t>】</a:t>
            </a:r>
            <a:r>
              <a:rPr lang="zh-CN" altLang="en-US" b="1" dirty="0"/>
              <a:t>熊猫烧香</a:t>
            </a:r>
            <a:endParaRPr lang="zh-CN" altLang="en-US" b="1" dirty="0"/>
          </a:p>
        </p:txBody>
      </p:sp>
      <p:sp>
        <p:nvSpPr>
          <p:cNvPr id="24578" name="内容占位符 2"/>
          <p:cNvSpPr>
            <a:spLocks noGrp="1"/>
          </p:cNvSpPr>
          <p:nvPr>
            <p:ph idx="1"/>
          </p:nvPr>
        </p:nvSpPr>
        <p:spPr>
          <a:xfrm>
            <a:off x="215900" y="1784350"/>
            <a:ext cx="8382000" cy="3030538"/>
          </a:xfrm>
        </p:spPr>
        <p:txBody>
          <a:bodyPr vert="horz" wrap="square" lIns="91440" tIns="45720" rIns="91440" bIns="4572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2400" b="1" dirty="0"/>
              <a:t>       2006</a:t>
            </a:r>
            <a:r>
              <a:rPr lang="zh-CN" altLang="en-US" sz="2400" b="1" dirty="0"/>
              <a:t>年</a:t>
            </a:r>
            <a:r>
              <a:rPr lang="zh-CN" sz="2400" b="1" dirty="0"/>
              <a:t>底</a:t>
            </a:r>
            <a:r>
              <a:rPr lang="zh-CN" altLang="en-US" sz="2400" b="1" dirty="0"/>
              <a:t>，“熊猫烧香”网络幽灵般肆虐，上千万台次的电脑遭到病毒攻击和破坏，被业界评为“毒王”。</a:t>
            </a:r>
            <a:endParaRPr lang="en-US" altLang="zh-CN" sz="24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b="1" dirty="0"/>
              <a:t>       </a:t>
            </a:r>
            <a:r>
              <a:rPr lang="zh-CN" altLang="en-US" sz="2400" b="1" dirty="0"/>
              <a:t>这个病毒的制作者叫</a:t>
            </a:r>
            <a:r>
              <a:rPr lang="zh-CN" altLang="en-US" sz="2400" b="1" dirty="0">
                <a:solidFill>
                  <a:srgbClr val="FF0000"/>
                </a:solidFill>
              </a:rPr>
              <a:t>李俊</a:t>
            </a:r>
            <a:r>
              <a:rPr lang="zh-CN" altLang="en-US" sz="2400" b="1" dirty="0"/>
              <a:t>，当年仅</a:t>
            </a:r>
            <a:r>
              <a:rPr lang="en-US" altLang="zh-CN" sz="2400" b="1" dirty="0"/>
              <a:t>25</a:t>
            </a:r>
            <a:r>
              <a:rPr lang="zh-CN" altLang="en-US" sz="2400" b="1" dirty="0"/>
              <a:t>岁，中专。2009年李俊出狱之后：金山公司</a:t>
            </a:r>
            <a:r>
              <a:rPr lang="en-US" altLang="zh-CN" sz="2400" b="1" dirty="0"/>
              <a:t>(</a:t>
            </a:r>
            <a:r>
              <a:rPr lang="zh-CN" altLang="en-US" sz="2400" b="1" dirty="0"/>
              <a:t>互联网安全观察员</a:t>
            </a:r>
            <a:r>
              <a:rPr lang="en-US" altLang="zh-CN" sz="2400" b="1" dirty="0"/>
              <a:t>) </a:t>
            </a:r>
            <a:r>
              <a:rPr lang="zh-CN" altLang="en-US" sz="2400" b="1" dirty="0"/>
              <a:t>-》离职-》两家公司CEO-》网络赌博平台-》再次入狱。</a:t>
            </a:r>
            <a:endParaRPr lang="zh-CN" altLang="en-US" sz="2400" b="1" dirty="0"/>
          </a:p>
        </p:txBody>
      </p:sp>
      <p:pic>
        <p:nvPicPr>
          <p:cNvPr id="24579" name="图片 1" descr="8694a4c27d1ed21b10574fcfc6e42bc050da3f8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3725" y="4670425"/>
            <a:ext cx="2725738" cy="1781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580" name="文本框 2"/>
          <p:cNvSpPr txBox="1"/>
          <p:nvPr/>
        </p:nvSpPr>
        <p:spPr>
          <a:xfrm>
            <a:off x="917575" y="4815205"/>
            <a:ext cx="4265613" cy="83026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你要做个什么样的人？</a:t>
            </a:r>
            <a:endParaRPr lang="zh-CN" altLang="en-US" sz="3200" b="1" dirty="0">
              <a:solidFill>
                <a:srgbClr val="FF0000"/>
              </a:solidFill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2" name="文本框 2"/>
          <p:cNvSpPr txBox="1"/>
          <p:nvPr/>
        </p:nvSpPr>
        <p:spPr>
          <a:xfrm>
            <a:off x="0" y="6086475"/>
            <a:ext cx="1969770" cy="5530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视频：熊猫烧香</a:t>
            </a:r>
            <a:endParaRPr lang="zh-CN" altLang="en-US" sz="2000" b="1" dirty="0">
              <a:solidFill>
                <a:schemeClr val="tx1"/>
              </a:solidFill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0385" y="982345"/>
            <a:ext cx="8229600" cy="4331335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  <a:buFont typeface="Wingdings" panose="05000000000000000000" charset="0"/>
              <a:buChar char="l"/>
            </a:pPr>
            <a:r>
              <a:rPr lang="en-US" altLang="zh-CN" b="1" dirty="0"/>
              <a:t>   </a:t>
            </a:r>
            <a:r>
              <a:rPr lang="zh-CN" altLang="en-US" b="1" dirty="0"/>
              <a:t>考核方式</a:t>
            </a:r>
            <a:r>
              <a:rPr lang="zh-CN" altLang="en-US" b="1" dirty="0" smtClean="0"/>
              <a:t>：</a:t>
            </a:r>
            <a:endParaRPr lang="en-US" altLang="zh-CN" b="1" dirty="0" smtClean="0"/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b="1" dirty="0"/>
              <a:t> </a:t>
            </a:r>
            <a:r>
              <a:rPr lang="en-US" altLang="zh-CN" b="1" dirty="0" smtClean="0"/>
              <a:t>       </a:t>
            </a:r>
            <a:r>
              <a:rPr lang="zh-CN" altLang="en-US" b="1" dirty="0" smtClean="0"/>
              <a:t>总成绩</a:t>
            </a:r>
            <a:r>
              <a:rPr lang="en-US" altLang="zh-CN" b="1" dirty="0" smtClean="0"/>
              <a:t>=</a:t>
            </a:r>
            <a:r>
              <a:rPr lang="zh-CN" altLang="en-US" b="1" dirty="0" smtClean="0"/>
              <a:t>平时成绩（考勤、</a:t>
            </a:r>
            <a:r>
              <a:rPr lang="zh-CN" altLang="en-US" b="1" dirty="0" smtClean="0">
                <a:sym typeface="+mn-ea"/>
              </a:rPr>
              <a:t>课堂参与度</a:t>
            </a:r>
            <a:r>
              <a:rPr lang="en-US" altLang="zh-CN" b="1" dirty="0" smtClean="0">
                <a:sym typeface="+mn-ea"/>
              </a:rPr>
              <a:t>20</a:t>
            </a:r>
            <a:r>
              <a:rPr lang="en-US" altLang="zh-CN" b="1" dirty="0">
                <a:sym typeface="+mn-ea"/>
              </a:rPr>
              <a:t>%</a:t>
            </a:r>
            <a:r>
              <a:rPr lang="zh-CN" altLang="en-US" b="1" dirty="0" smtClean="0">
                <a:sym typeface="+mn-ea"/>
              </a:rPr>
              <a:t>）</a:t>
            </a:r>
            <a:endParaRPr lang="en-US" altLang="zh-CN" b="1" dirty="0" smtClean="0"/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b="1" dirty="0" smtClean="0">
                <a:sym typeface="+mn-ea"/>
              </a:rPr>
              <a:t>                 ＋</a:t>
            </a:r>
            <a:r>
              <a:rPr lang="en-US" altLang="zh-CN" b="1" dirty="0">
                <a:sym typeface="+mn-ea"/>
              </a:rPr>
              <a:t> </a:t>
            </a:r>
            <a:r>
              <a:rPr lang="en-US" altLang="zh-CN" b="1" dirty="0" smtClean="0">
                <a:sym typeface="+mn-ea"/>
              </a:rPr>
              <a:t> </a:t>
            </a:r>
            <a:r>
              <a:rPr lang="zh-CN" altLang="en-US" b="1" dirty="0" smtClean="0">
                <a:sym typeface="+mn-ea"/>
              </a:rPr>
              <a:t>期中成绩（课程报告</a:t>
            </a:r>
            <a:r>
              <a:rPr lang="en-US" altLang="zh-CN" b="1" dirty="0" smtClean="0">
                <a:sym typeface="+mn-ea"/>
              </a:rPr>
              <a:t>2</a:t>
            </a:r>
            <a:r>
              <a:rPr lang="en-US" altLang="zh-CN" b="1" dirty="0" smtClean="0">
                <a:sym typeface="+mn-ea"/>
              </a:rPr>
              <a:t>0</a:t>
            </a:r>
            <a:r>
              <a:rPr lang="en-US" altLang="zh-CN" b="1" dirty="0">
                <a:sym typeface="+mn-ea"/>
              </a:rPr>
              <a:t>%</a:t>
            </a:r>
            <a:r>
              <a:rPr lang="zh-CN" altLang="en-US" b="1" dirty="0">
                <a:sym typeface="+mn-ea"/>
              </a:rPr>
              <a:t>）</a:t>
            </a:r>
            <a:endParaRPr lang="en-US" altLang="zh-CN" b="1" dirty="0" smtClean="0"/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b="1" dirty="0"/>
              <a:t> </a:t>
            </a:r>
            <a:r>
              <a:rPr lang="en-US" altLang="zh-CN" b="1" dirty="0" smtClean="0"/>
              <a:t>                </a:t>
            </a:r>
            <a:r>
              <a:rPr lang="zh-CN" altLang="en-US" b="1" dirty="0" smtClean="0"/>
              <a:t>＋  </a:t>
            </a:r>
            <a:r>
              <a:rPr lang="zh-CN" altLang="en-US" b="1" dirty="0" smtClean="0">
                <a:sym typeface="+mn-ea"/>
              </a:rPr>
              <a:t>期末</a:t>
            </a:r>
            <a:r>
              <a:rPr lang="zh-CN" altLang="en-US" b="1" dirty="0">
                <a:sym typeface="+mn-ea"/>
              </a:rPr>
              <a:t>考试（</a:t>
            </a:r>
            <a:r>
              <a:rPr lang="en-US" altLang="zh-CN" b="1" dirty="0">
                <a:sym typeface="+mn-ea"/>
              </a:rPr>
              <a:t>6</a:t>
            </a:r>
            <a:r>
              <a:rPr lang="en-US" altLang="zh-CN" b="1" dirty="0">
                <a:sym typeface="+mn-ea"/>
              </a:rPr>
              <a:t>0%</a:t>
            </a:r>
            <a:r>
              <a:rPr lang="zh-CN" altLang="en-US" b="1" dirty="0" smtClean="0">
                <a:sym typeface="+mn-ea"/>
              </a:rPr>
              <a:t>）</a:t>
            </a:r>
            <a:endParaRPr lang="en-US" altLang="zh-CN" b="1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 5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grpSp>
        <p:nvGrpSpPr>
          <p:cNvPr id="47" name="组合 7"/>
          <p:cNvGrpSpPr/>
          <p:nvPr/>
        </p:nvGrpSpPr>
        <p:grpSpPr bwMode="auto">
          <a:xfrm>
            <a:off x="1370014" y="141818"/>
            <a:ext cx="1330325" cy="602215"/>
            <a:chOff x="0" y="0"/>
            <a:chExt cx="1329556" cy="451516"/>
          </a:xfrm>
        </p:grpSpPr>
        <p:sp>
          <p:nvSpPr>
            <p:cNvPr id="48" name="圆角矩形 8"/>
            <p:cNvSpPr>
              <a:spLocks noChangeArrowheads="1"/>
            </p:cNvSpPr>
            <p:nvPr/>
          </p:nvSpPr>
          <p:spPr bwMode="auto">
            <a:xfrm>
              <a:off x="0" y="0"/>
              <a:ext cx="1329556" cy="384051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 defTabSz="913765"/>
              <a:endParaRPr lang="zh-CN" altLang="zh-CN" sz="2135">
                <a:solidFill>
                  <a:srgbClr val="FFFFFF"/>
                </a:solidFill>
                <a:latin typeface="Nexa Light"/>
                <a:ea typeface="微软雅黑" panose="020B0503020204020204" pitchFamily="34" charset="-122"/>
              </a:endParaRPr>
            </a:p>
          </p:txBody>
        </p:sp>
        <p:sp>
          <p:nvSpPr>
            <p:cNvPr id="49" name="TextBox 15"/>
            <p:cNvSpPr>
              <a:spLocks noChangeArrowheads="1"/>
            </p:cNvSpPr>
            <p:nvPr/>
          </p:nvSpPr>
          <p:spPr bwMode="auto">
            <a:xfrm>
              <a:off x="291773" y="135955"/>
              <a:ext cx="184624" cy="3155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3765"/>
              <a:endParaRPr lang="zh-CN" altLang="zh-CN" sz="2135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97393"/>
            <a:ext cx="9144000" cy="169269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95184" y="886877"/>
            <a:ext cx="3831363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工程伦理教育的目标</a:t>
            </a:r>
            <a:endParaRPr lang="zh-CN" altLang="en-US" sz="2800" b="1" dirty="0" smtClean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45440" y="1750695"/>
            <a:ext cx="8452485" cy="452310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342900" indent="-342900" defTabSz="913765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dirty="0" smtClean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培养工程</a:t>
            </a:r>
            <a:r>
              <a:rPr lang="zh-CN" altLang="en-US" sz="24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伦理意识和责任感</a:t>
            </a:r>
            <a:r>
              <a:rPr lang="en-US" altLang="zh-CN" sz="2400" b="1" dirty="0" smtClean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lang="zh-CN" altLang="en-US" sz="2400" b="1">
                <a:sym typeface="+mn-ea"/>
              </a:rPr>
              <a:t>在工程设计、实施、运行和退役等全过程中充分考虑到工程对自然环境、子孙后代可能产生的负面影响，并加以规避。</a:t>
            </a:r>
            <a:endParaRPr lang="en-US" altLang="zh-CN" sz="2400" b="1" dirty="0" smtClean="0">
              <a:solidFill>
                <a:prstClr val="black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 defTabSz="913765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dirty="0" smtClean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掌握工程伦理</a:t>
            </a:r>
            <a:r>
              <a:rPr lang="zh-CN" altLang="en-US" sz="24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基本规范</a:t>
            </a:r>
            <a:r>
              <a:rPr lang="en-US" altLang="zh-CN" sz="2400" b="1" dirty="0" smtClean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lang="zh-CN" altLang="en-US" sz="2400" b="1" dirty="0" smtClean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生命原则、善良原则、诚信原则、公平公正原则、自由原则</a:t>
            </a:r>
            <a:endParaRPr lang="zh-CN" altLang="en-US" sz="2400" b="1" dirty="0" smtClean="0">
              <a:solidFill>
                <a:prstClr val="black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 defTabSz="913765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dirty="0" smtClean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提高工程伦理</a:t>
            </a:r>
            <a:r>
              <a:rPr lang="zh-CN" altLang="en-US" sz="24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决策能力</a:t>
            </a:r>
            <a:r>
              <a:rPr lang="en-US" altLang="zh-CN" sz="2400" b="1" dirty="0" smtClean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:具备明辨是非、先知先觉的能力，即掌握风险辨识和评价的基本方法，具备基于长期利益与道德平衡而进行工程决策的能力。</a:t>
            </a:r>
            <a:endParaRPr lang="en-US" altLang="zh-CN" sz="2400" b="1" dirty="0" smtClean="0">
              <a:solidFill>
                <a:prstClr val="black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2" name="Picture 2" descr="C:\Users\Administrator\AppData\Local\Microsoft\Windows\Temporary Internet Files\Content.IE5\Y587OBI6\final_Objective[1]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63840" y="198120"/>
            <a:ext cx="1122680" cy="142621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 5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352425" y="1590040"/>
            <a:ext cx="8236585" cy="461581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457200" indent="-457200" defTabSz="913765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有利于</a:t>
            </a:r>
            <a:r>
              <a:rPr lang="zh-CN" altLang="en-US" sz="2800" b="1" dirty="0" smtClean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提升工程师伦理素养，加强从业</a:t>
            </a:r>
            <a:r>
              <a:rPr lang="zh-CN" altLang="en-US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者的社会责任。了解工程对环境和社会的影响，公众利益至上。</a:t>
            </a:r>
            <a:endParaRPr lang="en-US" altLang="zh-CN" sz="2800" b="1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indent="-457200" defTabSz="913765">
              <a:lnSpc>
                <a:spcPct val="200000"/>
              </a:lnSpc>
              <a:buFont typeface="Wingdings" panose="05000000000000000000" charset="0"/>
              <a:buChar char="l"/>
            </a:pPr>
            <a:r>
              <a:rPr lang="zh-CN" altLang="en-US" sz="28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有利于</a:t>
            </a:r>
            <a:r>
              <a:rPr lang="zh-CN" altLang="en-US" sz="2800" b="1" dirty="0" smtClean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推动可持续发展，实现人与自然协同进化。</a:t>
            </a:r>
            <a:endParaRPr lang="en-US" altLang="zh-CN" sz="2800" b="1" dirty="0" smtClean="0">
              <a:solidFill>
                <a:prstClr val="black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indent="-457200" defTabSz="913765">
              <a:lnSpc>
                <a:spcPct val="200000"/>
              </a:lnSpc>
              <a:buFont typeface="Wingdings" panose="05000000000000000000" charset="0"/>
              <a:buChar char="l"/>
            </a:pPr>
            <a:r>
              <a:rPr lang="zh-CN" altLang="en-US" sz="28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有利于</a:t>
            </a:r>
            <a:r>
              <a:rPr lang="zh-CN" altLang="en-US" sz="2800" b="1" dirty="0" smtClean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协调社会各群体之间的利益关系，确保社会稳定和谐。</a:t>
            </a:r>
            <a:endParaRPr lang="en-US" altLang="zh-CN" sz="2800" b="1" dirty="0" smtClean="0">
              <a:solidFill>
                <a:prstClr val="black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47" name="组合 7"/>
          <p:cNvGrpSpPr/>
          <p:nvPr/>
        </p:nvGrpSpPr>
        <p:grpSpPr bwMode="auto">
          <a:xfrm>
            <a:off x="1370014" y="141818"/>
            <a:ext cx="1330325" cy="602215"/>
            <a:chOff x="0" y="0"/>
            <a:chExt cx="1329556" cy="451516"/>
          </a:xfrm>
        </p:grpSpPr>
        <p:sp>
          <p:nvSpPr>
            <p:cNvPr id="48" name="圆角矩形 8"/>
            <p:cNvSpPr>
              <a:spLocks noChangeArrowheads="1"/>
            </p:cNvSpPr>
            <p:nvPr/>
          </p:nvSpPr>
          <p:spPr bwMode="auto">
            <a:xfrm>
              <a:off x="0" y="0"/>
              <a:ext cx="1329556" cy="384051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 defTabSz="913765"/>
              <a:endParaRPr lang="zh-CN" altLang="zh-CN" sz="2135">
                <a:solidFill>
                  <a:srgbClr val="FFFFFF"/>
                </a:solidFill>
                <a:latin typeface="Nexa Light"/>
                <a:ea typeface="微软雅黑" panose="020B0503020204020204" pitchFamily="34" charset="-122"/>
              </a:endParaRPr>
            </a:p>
          </p:txBody>
        </p:sp>
        <p:sp>
          <p:nvSpPr>
            <p:cNvPr id="49" name="TextBox 15"/>
            <p:cNvSpPr>
              <a:spLocks noChangeArrowheads="1"/>
            </p:cNvSpPr>
            <p:nvPr/>
          </p:nvSpPr>
          <p:spPr bwMode="auto">
            <a:xfrm>
              <a:off x="291773" y="135955"/>
              <a:ext cx="184624" cy="3155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3765"/>
              <a:endParaRPr lang="zh-CN" altLang="zh-CN" sz="2135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97393"/>
            <a:ext cx="9144000" cy="169269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93301" y="840434"/>
            <a:ext cx="3458619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工程伦理</a:t>
            </a:r>
            <a:r>
              <a:rPr lang="zh-CN" altLang="en-US" sz="28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教育</a:t>
            </a:r>
            <a:r>
              <a:rPr lang="zh-CN" altLang="en-US" sz="28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的意义</a:t>
            </a:r>
            <a:endParaRPr lang="en-US" altLang="zh-CN" sz="2800" b="1" dirty="0" smtClean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9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 5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10"/>
          <a:stretch>
            <a:fillRect/>
          </a:stretch>
        </p:blipFill>
        <p:spPr>
          <a:xfrm>
            <a:off x="0" y="4394"/>
            <a:ext cx="9144000" cy="769410"/>
          </a:xfrm>
          <a:prstGeom prst="rect">
            <a:avLst/>
          </a:prstGeom>
        </p:spPr>
      </p:pic>
      <p:grpSp>
        <p:nvGrpSpPr>
          <p:cNvPr id="47" name="组合 7"/>
          <p:cNvGrpSpPr/>
          <p:nvPr/>
        </p:nvGrpSpPr>
        <p:grpSpPr bwMode="auto">
          <a:xfrm>
            <a:off x="1370014" y="141818"/>
            <a:ext cx="1330325" cy="602215"/>
            <a:chOff x="0" y="0"/>
            <a:chExt cx="1329556" cy="451516"/>
          </a:xfrm>
        </p:grpSpPr>
        <p:sp>
          <p:nvSpPr>
            <p:cNvPr id="48" name="圆角矩形 8"/>
            <p:cNvSpPr>
              <a:spLocks noChangeArrowheads="1"/>
            </p:cNvSpPr>
            <p:nvPr/>
          </p:nvSpPr>
          <p:spPr bwMode="auto">
            <a:xfrm>
              <a:off x="0" y="0"/>
              <a:ext cx="1329556" cy="384051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 defTabSz="913765"/>
              <a:endParaRPr lang="zh-CN" altLang="zh-CN" sz="2135">
                <a:solidFill>
                  <a:srgbClr val="FFFFFF"/>
                </a:solidFill>
                <a:latin typeface="Nexa Light"/>
                <a:ea typeface="微软雅黑" panose="020B0503020204020204" pitchFamily="34" charset="-122"/>
              </a:endParaRPr>
            </a:p>
          </p:txBody>
        </p:sp>
        <p:sp>
          <p:nvSpPr>
            <p:cNvPr id="49" name="TextBox 15"/>
            <p:cNvSpPr>
              <a:spLocks noChangeArrowheads="1"/>
            </p:cNvSpPr>
            <p:nvPr/>
          </p:nvSpPr>
          <p:spPr bwMode="auto">
            <a:xfrm>
              <a:off x="291773" y="135955"/>
              <a:ext cx="184624" cy="3155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3765"/>
              <a:endParaRPr lang="zh-CN" altLang="zh-CN" sz="2135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8" b="33980"/>
          <a:stretch>
            <a:fillRect/>
          </a:stretch>
        </p:blipFill>
        <p:spPr>
          <a:xfrm>
            <a:off x="0" y="6688503"/>
            <a:ext cx="9144000" cy="16926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03548" y="1033175"/>
            <a:ext cx="81369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FF0000"/>
                </a:solidFill>
              </a:rPr>
              <a:t>在每个人的心里种下一粒责任、善的种子，虽然此时你渺小、无力，但等到你能够参与决策时，这粒种子已长成参天大树。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3" name="TextBox 12"/>
          <p:cNvSpPr txBox="1"/>
          <p:nvPr/>
        </p:nvSpPr>
        <p:spPr>
          <a:xfrm>
            <a:off x="629920" y="3342640"/>
            <a:ext cx="27158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00B050"/>
                </a:solidFill>
              </a:rPr>
              <a:t>责任</a:t>
            </a:r>
            <a:r>
              <a:rPr lang="zh-CN" altLang="en-US" sz="2800" b="1" dirty="0">
                <a:solidFill>
                  <a:srgbClr val="00B050"/>
                </a:solidFill>
                <a:sym typeface="+mn-ea"/>
              </a:rPr>
              <a:t>、善的种子</a:t>
            </a:r>
            <a:endParaRPr lang="zh-CN" altLang="en-US" sz="2800" b="1" dirty="0">
              <a:solidFill>
                <a:srgbClr val="00B050"/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r="2308" b="9321"/>
          <a:stretch>
            <a:fillRect/>
          </a:stretch>
        </p:blipFill>
        <p:spPr>
          <a:xfrm>
            <a:off x="262890" y="4079875"/>
            <a:ext cx="3924300" cy="23164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2985" y="4060825"/>
            <a:ext cx="3968750" cy="2335530"/>
          </a:xfrm>
          <a:prstGeom prst="rect">
            <a:avLst/>
          </a:prstGeom>
        </p:spPr>
      </p:pic>
      <p:sp>
        <p:nvSpPr>
          <p:cNvPr id="8" name="TextBox 12"/>
          <p:cNvSpPr txBox="1"/>
          <p:nvPr/>
        </p:nvSpPr>
        <p:spPr>
          <a:xfrm>
            <a:off x="5310505" y="3323590"/>
            <a:ext cx="315658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00B050"/>
                </a:solidFill>
              </a:rPr>
              <a:t>带着行业科技向善</a:t>
            </a:r>
            <a:endParaRPr lang="zh-CN" altLang="en-US" sz="2800" b="1" dirty="0">
              <a:solidFill>
                <a:srgbClr val="00B050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914400" y="1000760"/>
            <a:ext cx="7315200" cy="1638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8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工程伦理教育的目标是</a:t>
            </a:r>
            <a:endParaRPr lang="zh-CN" altLang="en-US" sz="28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828800" y="242697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培养工程伦理意识和责任感</a:t>
            </a:r>
            <a:endParaRPr lang="zh-CN" altLang="en-US" sz="2600" b="1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828800" y="328422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endParaRPr lang="zh-CN" altLang="en-US" sz="2600" b="1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828800" y="414147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提高工程伦理决策能力</a:t>
            </a:r>
            <a:endParaRPr lang="zh-CN" altLang="en-US" sz="2600" b="1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1828800" y="499872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 b="1" dirty="0" smtClean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掌握工程伦理基本规范</a:t>
            </a:r>
            <a:endParaRPr lang="zh-CN" altLang="en-US" sz="26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114425" y="2491105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14425" y="3348355"/>
            <a:ext cx="514350" cy="514350"/>
          </a:xfrm>
          <a:prstGeom prst="rect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114425" y="4205605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14425" y="5062855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10"/>
            </p:custDataLst>
          </p:nvPr>
        </p:nvSpPr>
        <p:spPr>
          <a:xfrm>
            <a:off x="6172200" y="6214745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1"/>
            </p:custDataLst>
          </p:nvPr>
        </p:nvSpPr>
        <p:spPr>
          <a:xfrm>
            <a:off x="1828800" y="3348355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保证工程按时完成</a:t>
            </a:r>
            <a:endParaRPr lang="zh-CN" altLang="en-US" sz="26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7" name="组合 16"/>
          <p:cNvGrpSpPr/>
          <p:nvPr>
            <p:custDataLst>
              <p:tags r:id="rId12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13" name="TitleBackground"/>
            <p:cNvSpPr/>
            <p:nvPr>
              <p:custDataLst>
                <p:tags r:id="rId13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5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多选题</a:t>
              </a:r>
              <a:endParaRPr lang="zh-CN" altLang="en-US" sz="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6"/>
              </p:custDataLst>
            </p:nvPr>
          </p:nvSpPr>
          <p:spPr>
            <a:xfrm>
              <a:off x="2248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00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5分</a:t>
              </a:r>
              <a:endParaRPr lang="zh-CN" altLang="en-US" sz="200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pic>
        <p:nvPicPr>
          <p:cNvPr id="2" name="图片 1" descr="tmp99C8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49985"/>
            <a:ext cx="8229600" cy="379222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800" b="1" dirty="0"/>
              <a:t>关于考勤：</a:t>
            </a:r>
            <a:endParaRPr lang="zh-CN" altLang="en-US" sz="28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800" b="1" dirty="0"/>
              <a:t>	</a:t>
            </a:r>
            <a:r>
              <a:rPr lang="zh-CN" altLang="en-US" sz="2800" b="1" dirty="0"/>
              <a:t>考勤成绩计入课堂参与度。</a:t>
            </a:r>
            <a:endParaRPr lang="zh-CN" altLang="en-US" sz="2800" b="1" dirty="0"/>
          </a:p>
          <a:p>
            <a:pPr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 b="1" dirty="0">
                <a:sym typeface="+mn-ea"/>
              </a:rPr>
              <a:t>迟到、早退</a:t>
            </a:r>
            <a:r>
              <a:rPr lang="en-US" altLang="zh-CN" sz="2800" b="1" dirty="0">
                <a:sym typeface="+mn-ea"/>
              </a:rPr>
              <a:t>1</a:t>
            </a:r>
            <a:r>
              <a:rPr lang="zh-CN" altLang="en-US" sz="2800" b="1" dirty="0">
                <a:sym typeface="+mn-ea"/>
              </a:rPr>
              <a:t>次，扣</a:t>
            </a:r>
            <a:r>
              <a:rPr lang="en-US" altLang="zh-CN" sz="2800" b="1" dirty="0">
                <a:sym typeface="+mn-ea"/>
              </a:rPr>
              <a:t>2</a:t>
            </a:r>
            <a:r>
              <a:rPr lang="zh-CN" altLang="en-US" sz="2800" b="1" dirty="0">
                <a:sym typeface="+mn-ea"/>
              </a:rPr>
              <a:t>分（转换为总分</a:t>
            </a:r>
            <a:r>
              <a:rPr lang="en-US" altLang="zh-CN" sz="2800" b="1" dirty="0">
                <a:sym typeface="+mn-ea"/>
              </a:rPr>
              <a:t>0.4</a:t>
            </a:r>
            <a:r>
              <a:rPr lang="zh-CN" altLang="en-US" sz="2800" b="1" dirty="0">
                <a:sym typeface="+mn-ea"/>
              </a:rPr>
              <a:t>）；</a:t>
            </a:r>
            <a:endParaRPr lang="zh-CN" altLang="en-US" sz="2800" b="1" dirty="0"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 b="1" dirty="0"/>
              <a:t>请假</a:t>
            </a:r>
            <a:r>
              <a:rPr lang="en-US" altLang="zh-CN" sz="2800" b="1" dirty="0"/>
              <a:t>1</a:t>
            </a:r>
            <a:r>
              <a:rPr lang="zh-CN" altLang="en-US" sz="2800" b="1" dirty="0"/>
              <a:t>课时，扣</a:t>
            </a:r>
            <a:r>
              <a:rPr lang="en-US" altLang="zh-CN" sz="2800" b="1" dirty="0"/>
              <a:t>3</a:t>
            </a:r>
            <a:r>
              <a:rPr lang="zh-CN" altLang="en-US" sz="2800" b="1" dirty="0"/>
              <a:t>分</a:t>
            </a:r>
            <a:r>
              <a:rPr lang="zh-CN" altLang="en-US" sz="2800" b="1" dirty="0">
                <a:sym typeface="+mn-ea"/>
              </a:rPr>
              <a:t>（转换为总分</a:t>
            </a:r>
            <a:r>
              <a:rPr lang="en-US" altLang="zh-CN" sz="2800" b="1" dirty="0">
                <a:sym typeface="+mn-ea"/>
              </a:rPr>
              <a:t>0.6</a:t>
            </a:r>
            <a:r>
              <a:rPr lang="zh-CN" altLang="en-US" sz="2800" b="1" dirty="0">
                <a:sym typeface="+mn-ea"/>
              </a:rPr>
              <a:t>）</a:t>
            </a:r>
            <a:r>
              <a:rPr lang="zh-CN" altLang="en-US" sz="2800" b="1" dirty="0"/>
              <a:t>；</a:t>
            </a:r>
            <a:endParaRPr lang="zh-CN" altLang="en-US" sz="2800" b="1" dirty="0"/>
          </a:p>
          <a:p>
            <a:pPr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 b="1" dirty="0"/>
              <a:t>无故缺课</a:t>
            </a:r>
            <a:r>
              <a:rPr lang="en-US" altLang="zh-CN" sz="2800" b="1" dirty="0"/>
              <a:t>1</a:t>
            </a:r>
            <a:r>
              <a:rPr lang="zh-CN" altLang="en-US" sz="2800" b="1" dirty="0"/>
              <a:t>课时，扣</a:t>
            </a:r>
            <a:r>
              <a:rPr lang="en-US" altLang="zh-CN" sz="2800" b="1" dirty="0"/>
              <a:t>10</a:t>
            </a:r>
            <a:r>
              <a:rPr lang="zh-CN" altLang="en-US" sz="2800" b="1" dirty="0"/>
              <a:t>分</a:t>
            </a:r>
            <a:r>
              <a:rPr lang="zh-CN" altLang="en-US" sz="2800" b="1" dirty="0">
                <a:sym typeface="+mn-ea"/>
              </a:rPr>
              <a:t>（转换为总分</a:t>
            </a:r>
            <a:r>
              <a:rPr lang="en-US" altLang="zh-CN" sz="2800" b="1" dirty="0">
                <a:sym typeface="+mn-ea"/>
              </a:rPr>
              <a:t>2</a:t>
            </a:r>
            <a:r>
              <a:rPr lang="zh-CN" altLang="en-US" sz="2800" b="1" dirty="0">
                <a:sym typeface="+mn-ea"/>
              </a:rPr>
              <a:t>分）</a:t>
            </a:r>
            <a:r>
              <a:rPr lang="zh-CN" altLang="en-US" sz="2800" b="1" dirty="0"/>
              <a:t>。</a:t>
            </a:r>
            <a:endParaRPr lang="zh-CN" altLang="en-US" sz="2800" b="1" dirty="0"/>
          </a:p>
          <a:p>
            <a:pPr marL="0" indent="0">
              <a:lnSpc>
                <a:spcPct val="150000"/>
              </a:lnSpc>
              <a:buNone/>
            </a:pPr>
            <a:endParaRPr lang="zh-CN" altLang="en-US" sz="2800" b="1" dirty="0"/>
          </a:p>
          <a:p>
            <a:pPr marL="0" indent="0">
              <a:lnSpc>
                <a:spcPct val="150000"/>
              </a:lnSpc>
              <a:buNone/>
            </a:pPr>
            <a:endParaRPr lang="zh-CN" altLang="en-US" sz="2800" b="1" dirty="0"/>
          </a:p>
        </p:txBody>
      </p:sp>
      <p:sp>
        <p:nvSpPr>
          <p:cNvPr id="2" name="内容占位符 2"/>
          <p:cNvSpPr>
            <a:spLocks noGrp="1"/>
          </p:cNvSpPr>
          <p:nvPr/>
        </p:nvSpPr>
        <p:spPr>
          <a:xfrm>
            <a:off x="226060" y="5085184"/>
            <a:ext cx="8460740" cy="885825"/>
          </a:xfrm>
          <a:prstGeom prst="rect">
            <a:avLst/>
          </a:prstGeom>
        </p:spPr>
        <p:txBody>
          <a:bodyPr vert="horz" lIns="91440" tIns="45720" rIns="91440" bIns="45720" rtlCol="0">
            <a:normAutofit fontScale="87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b="1" dirty="0">
                <a:solidFill>
                  <a:srgbClr val="FF0000"/>
                </a:solidFill>
              </a:rPr>
              <a:t>请假累积</a:t>
            </a:r>
            <a:r>
              <a:rPr lang="en-US" altLang="zh-CN" b="1" dirty="0">
                <a:solidFill>
                  <a:srgbClr val="FF0000"/>
                </a:solidFill>
              </a:rPr>
              <a:t>10</a:t>
            </a:r>
            <a:r>
              <a:rPr lang="zh-CN" altLang="en-US" b="1" dirty="0">
                <a:solidFill>
                  <a:srgbClr val="FF0000"/>
                </a:solidFill>
              </a:rPr>
              <a:t>课时，或</a:t>
            </a:r>
            <a:r>
              <a:rPr lang="zh-CN" b="1" dirty="0">
                <a:solidFill>
                  <a:srgbClr val="FF0000"/>
                </a:solidFill>
              </a:rPr>
              <a:t>无故缺课</a:t>
            </a:r>
            <a:r>
              <a:rPr lang="en-US" altLang="zh-CN" b="1" dirty="0">
                <a:solidFill>
                  <a:srgbClr val="FF0000"/>
                </a:solidFill>
              </a:rPr>
              <a:t>6</a:t>
            </a:r>
            <a:r>
              <a:rPr lang="zh-CN" altLang="en-US" b="1" dirty="0">
                <a:solidFill>
                  <a:srgbClr val="FF0000"/>
                </a:solidFill>
              </a:rPr>
              <a:t>课时，不能参加考试！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6410" y="986155"/>
            <a:ext cx="2807970" cy="979805"/>
          </a:xfrm>
        </p:spPr>
        <p:txBody>
          <a:bodyPr>
            <a:normAutofit/>
          </a:bodyPr>
          <a:lstStyle/>
          <a:p>
            <a:r>
              <a:rPr lang="zh-CN" altLang="en-US" sz="3600" b="1" dirty="0" smtClean="0">
                <a:solidFill>
                  <a:srgbClr val="FF0000"/>
                </a:solidFill>
              </a:rPr>
              <a:t>课程安排</a:t>
            </a:r>
            <a:endParaRPr lang="zh-CN" altLang="en-US" sz="3600" b="1" dirty="0" smtClean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6340" y="3429211"/>
            <a:ext cx="125857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 smtClean="0"/>
              <a:t>通论</a:t>
            </a:r>
            <a:endParaRPr lang="en-US" altLang="zh-CN" sz="2800" b="1" dirty="0" smtClean="0"/>
          </a:p>
          <a:p>
            <a:pPr algn="ctr"/>
            <a:r>
              <a:rPr lang="en-US" altLang="zh-CN" sz="2800" b="1" dirty="0" smtClean="0"/>
              <a:t>10</a:t>
            </a:r>
            <a:r>
              <a:rPr lang="zh-CN" altLang="en-US" sz="2800" b="1" dirty="0" smtClean="0"/>
              <a:t>课时</a:t>
            </a:r>
            <a:endParaRPr lang="zh-CN" altLang="en-US" sz="2800" b="1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2352109" y="2109470"/>
            <a:ext cx="6396355" cy="3962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800" b="1" dirty="0" smtClean="0">
                <a:latin typeface="+mn-ea"/>
              </a:rPr>
              <a:t>第</a:t>
            </a:r>
            <a:r>
              <a:rPr lang="en-US" altLang="zh-CN" sz="2800" b="1" dirty="0" smtClean="0">
                <a:latin typeface="+mn-ea"/>
              </a:rPr>
              <a:t>1</a:t>
            </a:r>
            <a:r>
              <a:rPr lang="zh-CN" altLang="en-US" sz="2800" b="1" dirty="0" smtClean="0">
                <a:latin typeface="+mn-ea"/>
              </a:rPr>
              <a:t>章 工程</a:t>
            </a:r>
            <a:r>
              <a:rPr lang="zh-CN" altLang="en-US" sz="2800" b="1" dirty="0">
                <a:latin typeface="+mn-ea"/>
              </a:rPr>
              <a:t>与伦理</a:t>
            </a:r>
            <a:endParaRPr lang="en-US" altLang="zh-CN" sz="2800" b="1" dirty="0"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800" b="1" dirty="0" smtClean="0">
                <a:latin typeface="+mn-ea"/>
              </a:rPr>
              <a:t>第</a:t>
            </a:r>
            <a:r>
              <a:rPr lang="en-US" altLang="zh-CN" sz="2800" b="1" dirty="0" smtClean="0">
                <a:latin typeface="+mn-ea"/>
              </a:rPr>
              <a:t>2</a:t>
            </a:r>
            <a:r>
              <a:rPr lang="zh-CN" altLang="en-US" sz="2800" b="1" dirty="0" smtClean="0">
                <a:latin typeface="+mn-ea"/>
              </a:rPr>
              <a:t>章</a:t>
            </a:r>
            <a:r>
              <a:rPr lang="en-US" altLang="zh-CN" sz="2800" b="1" dirty="0" smtClean="0">
                <a:latin typeface="+mn-ea"/>
              </a:rPr>
              <a:t> </a:t>
            </a:r>
            <a:r>
              <a:rPr lang="zh-CN" altLang="en-US" sz="2800" b="1" dirty="0">
                <a:latin typeface="+mn-ea"/>
              </a:rPr>
              <a:t>工程中的风险、安全与责任</a:t>
            </a:r>
            <a:endParaRPr lang="en-US" altLang="zh-CN" sz="2800" b="1" dirty="0"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800" b="1" dirty="0" smtClean="0">
                <a:latin typeface="+mn-ea"/>
              </a:rPr>
              <a:t>第</a:t>
            </a:r>
            <a:r>
              <a:rPr lang="en-US" altLang="zh-CN" sz="2800" b="1" dirty="0" smtClean="0">
                <a:latin typeface="+mn-ea"/>
              </a:rPr>
              <a:t>3</a:t>
            </a:r>
            <a:r>
              <a:rPr lang="zh-CN" altLang="en-US" sz="2800" b="1" dirty="0" smtClean="0">
                <a:latin typeface="+mn-ea"/>
              </a:rPr>
              <a:t>章</a:t>
            </a:r>
            <a:r>
              <a:rPr lang="en-US" altLang="zh-CN" sz="2800" b="1" dirty="0" smtClean="0">
                <a:latin typeface="+mn-ea"/>
              </a:rPr>
              <a:t> </a:t>
            </a:r>
            <a:r>
              <a:rPr lang="zh-CN" altLang="en-US" sz="2800" b="1" dirty="0">
                <a:latin typeface="+mn-ea"/>
              </a:rPr>
              <a:t>工程中的价值、利益与公正</a:t>
            </a:r>
            <a:endParaRPr lang="en-US" altLang="zh-CN" sz="2800" b="1" dirty="0"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800" b="1" dirty="0" smtClean="0">
                <a:latin typeface="+mn-ea"/>
              </a:rPr>
              <a:t>第</a:t>
            </a:r>
            <a:r>
              <a:rPr lang="en-US" altLang="zh-CN" sz="2800" b="1" dirty="0" smtClean="0">
                <a:latin typeface="+mn-ea"/>
              </a:rPr>
              <a:t>4</a:t>
            </a:r>
            <a:r>
              <a:rPr lang="zh-CN" altLang="en-US" sz="2800" b="1" dirty="0" smtClean="0">
                <a:latin typeface="+mn-ea"/>
              </a:rPr>
              <a:t>章</a:t>
            </a:r>
            <a:r>
              <a:rPr lang="en-US" altLang="zh-CN" sz="2800" b="1" dirty="0" smtClean="0">
                <a:latin typeface="+mn-ea"/>
              </a:rPr>
              <a:t> </a:t>
            </a:r>
            <a:r>
              <a:rPr lang="zh-CN" altLang="en-US" sz="2800" b="1" dirty="0">
                <a:latin typeface="+mn-ea"/>
              </a:rPr>
              <a:t>工程活动中的环境伦理</a:t>
            </a:r>
            <a:endParaRPr lang="en-US" altLang="zh-CN" sz="2800" b="1" dirty="0"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800" b="1" dirty="0" smtClean="0">
                <a:latin typeface="+mn-ea"/>
              </a:rPr>
              <a:t>第</a:t>
            </a:r>
            <a:r>
              <a:rPr lang="en-US" altLang="zh-CN" sz="2800" b="1" dirty="0" smtClean="0">
                <a:latin typeface="+mn-ea"/>
              </a:rPr>
              <a:t>5</a:t>
            </a:r>
            <a:r>
              <a:rPr lang="zh-CN" altLang="en-US" sz="2800" b="1" dirty="0" smtClean="0">
                <a:latin typeface="+mn-ea"/>
              </a:rPr>
              <a:t>章</a:t>
            </a:r>
            <a:r>
              <a:rPr lang="en-US" altLang="zh-CN" sz="2800" b="1" dirty="0" smtClean="0">
                <a:latin typeface="+mn-ea"/>
              </a:rPr>
              <a:t> </a:t>
            </a:r>
            <a:r>
              <a:rPr lang="zh-CN" altLang="en-US" sz="2800" b="1" dirty="0">
                <a:latin typeface="+mn-ea"/>
              </a:rPr>
              <a:t>软件</a:t>
            </a:r>
            <a:r>
              <a:rPr lang="zh-CN" altLang="en-US" sz="2800" b="1" dirty="0" smtClean="0">
                <a:latin typeface="+mn-ea"/>
              </a:rPr>
              <a:t>工程师</a:t>
            </a:r>
            <a:r>
              <a:rPr lang="zh-CN" altLang="en-US" sz="2800" b="1" dirty="0">
                <a:latin typeface="+mn-ea"/>
              </a:rPr>
              <a:t>的</a:t>
            </a:r>
            <a:r>
              <a:rPr lang="zh-CN" altLang="en-US" sz="2800" b="1" dirty="0" smtClean="0">
                <a:latin typeface="+mn-ea"/>
              </a:rPr>
              <a:t>职业道德与伦理</a:t>
            </a:r>
            <a:endParaRPr lang="zh-CN" altLang="en-US" sz="2800" b="1" dirty="0" smtClean="0">
              <a:latin typeface="+mn-ea"/>
            </a:endParaRPr>
          </a:p>
        </p:txBody>
      </p:sp>
      <p:sp>
        <p:nvSpPr>
          <p:cNvPr id="9" name="左大括号 8"/>
          <p:cNvSpPr/>
          <p:nvPr/>
        </p:nvSpPr>
        <p:spPr>
          <a:xfrm>
            <a:off x="1742509" y="2253615"/>
            <a:ext cx="539750" cy="330390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6545" y="943610"/>
            <a:ext cx="3020060" cy="711200"/>
          </a:xfrm>
        </p:spPr>
        <p:txBody>
          <a:bodyPr>
            <a:normAutofit/>
          </a:bodyPr>
          <a:lstStyle/>
          <a:p>
            <a:r>
              <a:rPr lang="zh-CN" altLang="en-US" sz="3600" b="1" dirty="0" smtClean="0">
                <a:solidFill>
                  <a:srgbClr val="FF0000"/>
                </a:solidFill>
              </a:rPr>
              <a:t>课程安排</a:t>
            </a:r>
            <a:endParaRPr lang="zh-CN" altLang="en-US" sz="3600" b="1" dirty="0" smtClean="0">
              <a:solidFill>
                <a:srgbClr val="FF0000"/>
              </a:solidFill>
            </a:endParaRPr>
          </a:p>
        </p:txBody>
      </p:sp>
      <p:sp>
        <p:nvSpPr>
          <p:cNvPr id="7" name="内容占位符 2"/>
          <p:cNvSpPr txBox="1"/>
          <p:nvPr/>
        </p:nvSpPr>
        <p:spPr>
          <a:xfrm>
            <a:off x="2992120" y="1511300"/>
            <a:ext cx="5334000" cy="4958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 smtClean="0">
                <a:sym typeface="+mn-ea"/>
              </a:rPr>
              <a:t>大数据中的伦理与思考</a:t>
            </a:r>
            <a:endParaRPr lang="zh-CN" altLang="en-US" sz="2400" b="1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 smtClean="0"/>
              <a:t>AI</a:t>
            </a:r>
            <a:r>
              <a:rPr lang="zh-CN" altLang="en-US" sz="2400" b="1" dirty="0" smtClean="0"/>
              <a:t>中的伦理</a:t>
            </a:r>
            <a:r>
              <a:rPr lang="zh-CN" altLang="en-US" sz="2400" b="1" dirty="0" smtClean="0">
                <a:sym typeface="+mn-ea"/>
              </a:rPr>
              <a:t>与思考</a:t>
            </a:r>
            <a:endParaRPr lang="zh-CN" altLang="en-US" sz="2400" b="1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 smtClean="0"/>
              <a:t>VR</a:t>
            </a:r>
            <a:r>
              <a:rPr lang="zh-CN" altLang="en-US" sz="2400" b="1" dirty="0" smtClean="0"/>
              <a:t>中的伦理</a:t>
            </a:r>
            <a:r>
              <a:rPr lang="zh-CN" altLang="en-US" sz="2400" b="1" dirty="0" smtClean="0">
                <a:sym typeface="+mn-ea"/>
              </a:rPr>
              <a:t>与思考</a:t>
            </a:r>
            <a:endParaRPr lang="zh-CN" altLang="en-US" sz="2400" b="1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/>
              <a:t>搜索引擎中的伦理</a:t>
            </a:r>
            <a:r>
              <a:rPr lang="zh-CN" altLang="en-US" sz="2400" b="1" dirty="0" smtClean="0">
                <a:sym typeface="+mn-ea"/>
              </a:rPr>
              <a:t>与思考</a:t>
            </a:r>
            <a:endParaRPr lang="zh-CN" altLang="en-US" sz="2400" b="1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/>
              <a:t>网络游戏中的伦理</a:t>
            </a:r>
            <a:r>
              <a:rPr lang="zh-CN" altLang="en-US" sz="2400" b="1" dirty="0" smtClean="0">
                <a:sym typeface="+mn-ea"/>
              </a:rPr>
              <a:t>与思考</a:t>
            </a:r>
            <a:endParaRPr lang="zh-CN" altLang="en-US" sz="2400" b="1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/>
              <a:t>短视频中的伦理</a:t>
            </a:r>
            <a:r>
              <a:rPr lang="zh-CN" altLang="en-US" sz="2400" b="1" dirty="0" smtClean="0">
                <a:sym typeface="+mn-ea"/>
              </a:rPr>
              <a:t>与思考</a:t>
            </a:r>
            <a:endParaRPr lang="zh-CN" altLang="en-US" sz="2400" b="1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/>
              <a:t>网络直播中的伦理与思考</a:t>
            </a:r>
            <a:endParaRPr lang="zh-CN" altLang="en-US" sz="2400" b="1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/>
              <a:t>......</a:t>
            </a:r>
            <a:endParaRPr lang="zh-CN" altLang="en-US" sz="2400" b="1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1600" b="1" dirty="0"/>
          </a:p>
        </p:txBody>
      </p:sp>
      <p:sp>
        <p:nvSpPr>
          <p:cNvPr id="8" name="左大括号 7"/>
          <p:cNvSpPr/>
          <p:nvPr/>
        </p:nvSpPr>
        <p:spPr>
          <a:xfrm>
            <a:off x="2439670" y="1756410"/>
            <a:ext cx="552450" cy="467931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195238" y="3339068"/>
            <a:ext cx="107823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分论</a:t>
            </a:r>
            <a:endParaRPr lang="en-US" altLang="zh-CN" sz="2800" b="1" dirty="0" smtClean="0"/>
          </a:p>
          <a:p>
            <a:r>
              <a:rPr lang="en-US" altLang="zh-CN" sz="2800" b="1" dirty="0" smtClean="0"/>
              <a:t>8</a:t>
            </a:r>
            <a:r>
              <a:rPr lang="zh-CN" altLang="en-US" sz="2800" b="1" dirty="0" smtClean="0"/>
              <a:t>课时</a:t>
            </a:r>
            <a:endParaRPr lang="zh-CN" alt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896870" y="1027430"/>
            <a:ext cx="2993390" cy="913765"/>
          </a:xfrm>
        </p:spPr>
        <p:txBody>
          <a:bodyPr/>
          <a:lstStyle/>
          <a:p>
            <a:r>
              <a:rPr lang="en-US" altLang="zh-CN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0 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绪论</a:t>
            </a:r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97965" y="2185670"/>
            <a:ext cx="6400800" cy="3526790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US" altLang="zh-CN" b="1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b="1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工程伦理与思政课关系</a:t>
            </a:r>
            <a:endParaRPr lang="zh-CN" altLang="en-US" b="1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b="1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b="1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工程伦理与法律法规的关系</a:t>
            </a:r>
            <a:endParaRPr lang="zh-CN" altLang="en-US" b="1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b="1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altLang="en-US" b="1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为什么开设工程伦理</a:t>
            </a:r>
            <a:endParaRPr lang="zh-CN" altLang="en-US" b="1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611505" y="1557020"/>
            <a:ext cx="4464050" cy="4319905"/>
          </a:xfrm>
          <a:prstGeom prst="ellipse">
            <a:avLst/>
          </a:prstGeom>
          <a:ln>
            <a:solidFill>
              <a:schemeClr val="accent3">
                <a:shade val="50000"/>
                <a:alpha val="53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>
                <a:latin typeface="黑体" panose="02010609060101010101" charset="-122"/>
                <a:ea typeface="黑体" panose="02010609060101010101" charset="-122"/>
              </a:rPr>
              <a:t>思政课</a:t>
            </a:r>
            <a:endParaRPr lang="zh-CN" altLang="en-US" sz="54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3940810" y="1557020"/>
            <a:ext cx="4464050" cy="4319905"/>
          </a:xfrm>
          <a:prstGeom prst="ellipse">
            <a:avLst/>
          </a:prstGeom>
          <a:gradFill>
            <a:gsLst>
              <a:gs pos="0">
                <a:schemeClr val="accent6">
                  <a:tint val="50000"/>
                  <a:satMod val="300000"/>
                  <a:alpha val="100000"/>
                </a:schemeClr>
              </a:gs>
              <a:gs pos="35000">
                <a:schemeClr val="accent6">
                  <a:tint val="37000"/>
                  <a:satMod val="300000"/>
                </a:schemeClr>
              </a:gs>
              <a:gs pos="100000">
                <a:schemeClr val="accent6">
                  <a:tint val="15000"/>
                  <a:satMod val="350000"/>
                </a:schemeClr>
              </a:gs>
            </a:gsLst>
          </a:gra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5400" b="1">
                <a:latin typeface="黑体" panose="02010609060101010101" charset="-122"/>
                <a:ea typeface="黑体" panose="02010609060101010101" charset="-122"/>
              </a:rPr>
              <a:t>工程伦理</a:t>
            </a:r>
            <a:endParaRPr lang="zh-CN" altLang="en-US" sz="5400" b="1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1646" y="1918860"/>
            <a:ext cx="7920880" cy="3322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ctr" defTabSz="913765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sz="2800" b="1" dirty="0">
                <a:solidFill>
                  <a:schemeClr val="tx1"/>
                </a:solidFill>
                <a:latin typeface="+mn-ea"/>
              </a:rPr>
              <a:t>相同点：</a:t>
            </a:r>
            <a:endParaRPr sz="2800" b="1" dirty="0">
              <a:solidFill>
                <a:schemeClr val="tx1"/>
              </a:solidFill>
              <a:latin typeface="+mn-ea"/>
            </a:endParaRPr>
          </a:p>
          <a:p>
            <a:pPr marL="457200" indent="-457200" defTabSz="913765">
              <a:lnSpc>
                <a:spcPct val="150000"/>
              </a:lnSpc>
              <a:buFont typeface="Wingdings" panose="05000000000000000000" charset="0"/>
              <a:buChar char="ü"/>
            </a:pPr>
            <a:r>
              <a:rPr sz="2800" b="1" dirty="0">
                <a:solidFill>
                  <a:schemeClr val="tx1"/>
                </a:solidFill>
                <a:latin typeface="+mn-ea"/>
              </a:rPr>
              <a:t>内容上：内在相通，比如都强调忠诚、爱国、诚信、热爱大自然</a:t>
            </a:r>
            <a:r>
              <a:rPr lang="zh-CN" sz="2800" b="1" dirty="0">
                <a:solidFill>
                  <a:schemeClr val="tx1"/>
                </a:solidFill>
                <a:latin typeface="+mn-ea"/>
              </a:rPr>
              <a:t>等</a:t>
            </a:r>
            <a:endParaRPr sz="2800" b="1" dirty="0">
              <a:solidFill>
                <a:schemeClr val="tx1"/>
              </a:solidFill>
              <a:latin typeface="+mn-ea"/>
            </a:endParaRPr>
          </a:p>
          <a:p>
            <a:pPr marL="457200" indent="-457200" defTabSz="913765">
              <a:lnSpc>
                <a:spcPct val="150000"/>
              </a:lnSpc>
              <a:buFont typeface="Wingdings" panose="05000000000000000000" charset="0"/>
              <a:buChar char="ü"/>
            </a:pPr>
            <a:r>
              <a:rPr sz="2800" b="1" dirty="0">
                <a:solidFill>
                  <a:schemeClr val="tx1"/>
                </a:solidFill>
                <a:latin typeface="+mn-ea"/>
              </a:rPr>
              <a:t>目标上：重在价值观的引领，也就是建立正确的三观</a:t>
            </a:r>
            <a:endParaRPr sz="28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1359" y="1015951"/>
            <a:ext cx="4674235" cy="5835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l"/>
            <a:r>
              <a:rPr lang="zh-CN" sz="3200" b="1" dirty="0" smtClean="0">
                <a:solidFill>
                  <a:srgbClr val="FF0000"/>
                </a:solidFill>
              </a:rPr>
              <a:t>思政课与工程伦理课关系</a:t>
            </a:r>
            <a:endParaRPr lang="zh-CN" sz="3200" b="1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RAINPROBLEM" val="ProblemBody"/>
</p:tagLst>
</file>

<file path=ppt/tags/tag10.xml><?xml version="1.0" encoding="utf-8"?>
<p:tagLst xmlns:p="http://schemas.openxmlformats.org/presentationml/2006/main">
  <p:tag name="RAINPROBLEM" val="ProblemSubmit"/>
  <p:tag name="RAINPROBLEMTYPE" val="MultipleChoiceMA"/>
</p:tagLst>
</file>

<file path=ppt/tags/tag100.xml><?xml version="1.0" encoding="utf-8"?>
<p:tagLst xmlns:p="http://schemas.openxmlformats.org/presentationml/2006/main">
  <p:tag name="RAINPROBLEMTYPE" val="ProblemTypeMarker"/>
</p:tagLst>
</file>

<file path=ppt/tags/tag101.xml><?xml version="1.0" encoding="utf-8"?>
<p:tagLst xmlns:p="http://schemas.openxmlformats.org/presentationml/2006/main">
  <p:tag name="RAINPROBLEM" val="ProblemSetting"/>
  <p:tag name="RAINPROBLEMTYPE" val="MultipleChoiceMA"/>
</p:tagLst>
</file>

<file path=ppt/tags/tag102.xml><?xml version="1.0" encoding="utf-8"?>
<p:tagLst xmlns:p="http://schemas.openxmlformats.org/presentationml/2006/main">
  <p:tag name="RAINPROBLEM" val="MultipleChoiceMA"/>
  <p:tag name="PROBLEMSCORE" val="5.0"/>
  <p:tag name="PROBLEMSCORE_HALF" val="0.0"/>
</p:tagLst>
</file>

<file path=ppt/tags/tag103.xml><?xml version="1.0" encoding="utf-8"?>
<p:tagLst xmlns:p="http://schemas.openxmlformats.org/presentationml/2006/main">
  <p:tag name="COMMONDATA" val="eyJoZGlkIjoiMmNhZTQ1MDNjM2FjOTIxMWZjN2EwZjE0N2Y2YzExMjcifQ=="/>
</p:tagLst>
</file>

<file path=ppt/tags/tag11.xml><?xml version="1.0" encoding="utf-8"?>
<p:tagLst xmlns:p="http://schemas.openxmlformats.org/presentationml/2006/main">
  <p:tag name="RAINPROBLEMTYPE" val="ProblemTypeMarker"/>
</p:tagLst>
</file>

<file path=ppt/tags/tag12.xml><?xml version="1.0" encoding="utf-8"?>
<p:tagLst xmlns:p="http://schemas.openxmlformats.org/presentationml/2006/main">
  <p:tag name="RAINPROBLEMTYPE" val="ProblemTypeMarker"/>
</p:tagLst>
</file>

<file path=ppt/tags/tag13.xml><?xml version="1.0" encoding="utf-8"?>
<p:tagLst xmlns:p="http://schemas.openxmlformats.org/presentationml/2006/main">
  <p:tag name="RAINPROBLEMTYPE" val="ProblemTypeMarker"/>
</p:tagLst>
</file>

<file path=ppt/tags/tag14.xml><?xml version="1.0" encoding="utf-8"?>
<p:tagLst xmlns:p="http://schemas.openxmlformats.org/presentationml/2006/main">
  <p:tag name="RAINPROBLEMTYPE" val="ProblemTypeMarker"/>
</p:tagLst>
</file>

<file path=ppt/tags/tag15.xml><?xml version="1.0" encoding="utf-8"?>
<p:tagLst xmlns:p="http://schemas.openxmlformats.org/presentationml/2006/main">
  <p:tag name="RAINPROBLEMTYPE" val="ProblemTypeMarker"/>
</p:tagLst>
</file>

<file path=ppt/tags/tag16.xml><?xml version="1.0" encoding="utf-8"?>
<p:tagLst xmlns:p="http://schemas.openxmlformats.org/presentationml/2006/main">
  <p:tag name="RAINPROBLEM" val="ProblemSetting"/>
  <p:tag name="RAINPROBLEMTYPE" val="MultipleChoiceMA"/>
</p:tagLst>
</file>

<file path=ppt/tags/tag17.xml><?xml version="1.0" encoding="utf-8"?>
<p:tagLst xmlns:p="http://schemas.openxmlformats.org/presentationml/2006/main">
  <p:tag name="RAINPROBLEM" val="MultipleChoiceMA"/>
  <p:tag name="PROBLEMSCORE" val="5.0"/>
  <p:tag name="PROBLEMSCORE_HALF" val="0.0"/>
</p:tagLst>
</file>

<file path=ppt/tags/tag18.xml><?xml version="1.0" encoding="utf-8"?>
<p:tagLst xmlns:p="http://schemas.openxmlformats.org/presentationml/2006/main">
  <p:tag name="KSO_WM_UNIT_TABLE_BEAUTIFY" val="smartTable{3cabe5de-fbb1-4a13-955d-c1826c60f74d}"/>
  <p:tag name="TABLE_ENDDRAG_ORIGIN_RECT" val="696*312"/>
  <p:tag name="TABLE_ENDDRAG_RECT" val="9*183*696*312"/>
</p:tagLst>
</file>

<file path=ppt/tags/tag19.xml><?xml version="1.0" encoding="utf-8"?>
<p:tagLst xmlns:p="http://schemas.openxmlformats.org/presentationml/2006/main">
  <p:tag name="RAINPROBLEM" val="ProblemBody"/>
</p:tagLst>
</file>

<file path=ppt/tags/tag2.xml><?xml version="1.0" encoding="utf-8"?>
<p:tagLst xmlns:p="http://schemas.openxmlformats.org/presentationml/2006/main">
  <p:tag name="RAINPROBLEM" val="ProblemItem"/>
</p:tagLst>
</file>

<file path=ppt/tags/tag20.xml><?xml version="1.0" encoding="utf-8"?>
<p:tagLst xmlns:p="http://schemas.openxmlformats.org/presentationml/2006/main">
  <p:tag name="RAINPROBLEM" val="ProblemItem"/>
</p:tagLst>
</file>

<file path=ppt/tags/tag21.xml><?xml version="1.0" encoding="utf-8"?>
<p:tagLst xmlns:p="http://schemas.openxmlformats.org/presentationml/2006/main">
  <p:tag name="RAINPROBLEM" val="ProblemItem"/>
</p:tagLst>
</file>

<file path=ppt/tags/tag22.xml><?xml version="1.0" encoding="utf-8"?>
<p:tagLst xmlns:p="http://schemas.openxmlformats.org/presentationml/2006/main">
  <p:tag name="RAINPROBLEM" val="ProblemItem"/>
</p:tagLst>
</file>

<file path=ppt/tags/tag23.xml><?xml version="1.0" encoding="utf-8"?>
<p:tagLst xmlns:p="http://schemas.openxmlformats.org/presentationml/2006/main">
  <p:tag name="RAINPROBLEM" val="ProblemItem"/>
</p:tagLst>
</file>

<file path=ppt/tags/tag24.xml><?xml version="1.0" encoding="utf-8"?>
<p:tagLst xmlns:p="http://schemas.openxmlformats.org/presentationml/2006/main">
  <p:tag name="RAINPROBLEM" val="ProblemBullet"/>
  <p:tag name="RAINPROBLEMTYPE" val="MultipleChoiceMA"/>
  <p:tag name="RAINBULLET" val="Correct"/>
</p:tagLst>
</file>

<file path=ppt/tags/tag25.xml><?xml version="1.0" encoding="utf-8"?>
<p:tagLst xmlns:p="http://schemas.openxmlformats.org/presentationml/2006/main">
  <p:tag name="RAINPROBLEM" val="ProblemBullet"/>
  <p:tag name="RAINPROBLEMTYPE" val="MultipleChoiceMA"/>
  <p:tag name="RAINBULLET" val="Correct"/>
</p:tagLst>
</file>

<file path=ppt/tags/tag26.xml><?xml version="1.0" encoding="utf-8"?>
<p:tagLst xmlns:p="http://schemas.openxmlformats.org/presentationml/2006/main">
  <p:tag name="RAINPROBLEM" val="ProblemBullet"/>
  <p:tag name="RAINPROBLEMTYPE" val="MultipleChoiceMA"/>
  <p:tag name="RAINBULLET" val="Correct"/>
</p:tagLst>
</file>

<file path=ppt/tags/tag27.xml><?xml version="1.0" encoding="utf-8"?>
<p:tagLst xmlns:p="http://schemas.openxmlformats.org/presentationml/2006/main">
  <p:tag name="RAINPROBLEM" val="ProblemBullet"/>
  <p:tag name="RAINPROBLEMTYPE" val="MultipleChoiceMA"/>
  <p:tag name="RAINBULLET" val="Wrong"/>
</p:tagLst>
</file>

<file path=ppt/tags/tag28.xml><?xml version="1.0" encoding="utf-8"?>
<p:tagLst xmlns:p="http://schemas.openxmlformats.org/presentationml/2006/main">
  <p:tag name="RAINPROBLEM" val="ProblemSubmit"/>
  <p:tag name="RAINPROBLEMTYPE" val="MultipleChoiceMA"/>
</p:tagLst>
</file>

<file path=ppt/tags/tag29.xml><?xml version="1.0" encoding="utf-8"?>
<p:tagLst xmlns:p="http://schemas.openxmlformats.org/presentationml/2006/main">
  <p:tag name="RAINPROBLEMTYPE" val="ProblemTypeMarker"/>
</p:tagLst>
</file>

<file path=ppt/tags/tag3.xml><?xml version="1.0" encoding="utf-8"?>
<p:tagLst xmlns:p="http://schemas.openxmlformats.org/presentationml/2006/main">
  <p:tag name="RAINPROBLEM" val="ProblemItem"/>
</p:tagLst>
</file>

<file path=ppt/tags/tag30.xml><?xml version="1.0" encoding="utf-8"?>
<p:tagLst xmlns:p="http://schemas.openxmlformats.org/presentationml/2006/main">
  <p:tag name="RAINPROBLEMTYPE" val="ProblemTypeMarker"/>
</p:tagLst>
</file>

<file path=ppt/tags/tag31.xml><?xml version="1.0" encoding="utf-8"?>
<p:tagLst xmlns:p="http://schemas.openxmlformats.org/presentationml/2006/main">
  <p:tag name="RAINPROBLEMTYPE" val="ProblemTypeMarker"/>
</p:tagLst>
</file>

<file path=ppt/tags/tag32.xml><?xml version="1.0" encoding="utf-8"?>
<p:tagLst xmlns:p="http://schemas.openxmlformats.org/presentationml/2006/main">
  <p:tag name="RAINPROBLEMTYPE" val="ProblemTypeMarker"/>
</p:tagLst>
</file>

<file path=ppt/tags/tag33.xml><?xml version="1.0" encoding="utf-8"?>
<p:tagLst xmlns:p="http://schemas.openxmlformats.org/presentationml/2006/main">
  <p:tag name="RAINPROBLEMTYPE" val="ProblemTypeMarker"/>
</p:tagLst>
</file>

<file path=ppt/tags/tag34.xml><?xml version="1.0" encoding="utf-8"?>
<p:tagLst xmlns:p="http://schemas.openxmlformats.org/presentationml/2006/main">
  <p:tag name="RAINPROBLEM" val="ProblemSetting"/>
  <p:tag name="RAINPROBLEMTYPE" val="MultipleChoiceMA"/>
</p:tagLst>
</file>

<file path=ppt/tags/tag35.xml><?xml version="1.0" encoding="utf-8"?>
<p:tagLst xmlns:p="http://schemas.openxmlformats.org/presentationml/2006/main">
  <p:tag name="RAINPROBLEM" val="MultipleChoiceMA"/>
  <p:tag name="PROBLEMSCORE" val="5.0"/>
  <p:tag name="PROBLEMSCORE_HALF" val="0.0"/>
</p:tagLst>
</file>

<file path=ppt/tags/tag36.xml><?xml version="1.0" encoding="utf-8"?>
<p:tagLst xmlns:p="http://schemas.openxmlformats.org/presentationml/2006/main">
  <p:tag name="KSO_WM_UNIT_PLACING_PICTURE_USER_VIEWPORT" val="{&quot;height&quot;:4523,&quot;width&quot;:6784}"/>
</p:tagLst>
</file>

<file path=ppt/tags/tag37.xml><?xml version="1.0" encoding="utf-8"?>
<p:tagLst xmlns:p="http://schemas.openxmlformats.org/presentationml/2006/main">
  <p:tag name="KSO_WM_UNIT_PLACING_PICTURE_USER_VIEWPORT" val="{&quot;height&quot;:7680,&quot;width&quot;:12800}"/>
</p:tagLst>
</file>

<file path=ppt/tags/tag38.xml><?xml version="1.0" encoding="utf-8"?>
<p:tagLst xmlns:p="http://schemas.openxmlformats.org/presentationml/2006/main">
  <p:tag name="KSO_WM_UNIT_PLACING_PICTURE_USER_VIEWPORT" val="{&quot;height&quot;:7401,&quot;width&quot;:6005}"/>
</p:tagLst>
</file>

<file path=ppt/tags/tag39.xml><?xml version="1.0" encoding="utf-8"?>
<p:tagLst xmlns:p="http://schemas.openxmlformats.org/presentationml/2006/main">
  <p:tag name="KSO_WM_UNIT_PLACING_PICTURE_USER_VIEWPORT" val="{&quot;height&quot;:7401,&quot;width&quot;:6005}"/>
</p:tagLst>
</file>

<file path=ppt/tags/tag4.xml><?xml version="1.0" encoding="utf-8"?>
<p:tagLst xmlns:p="http://schemas.openxmlformats.org/presentationml/2006/main">
  <p:tag name="RAINPROBLEM" val="ProblemItem"/>
</p:tagLst>
</file>

<file path=ppt/tags/tag40.xml><?xml version="1.0" encoding="utf-8"?>
<p:tagLst xmlns:p="http://schemas.openxmlformats.org/presentationml/2006/main">
  <p:tag name="RAINPROBLEM" val="ProblemBody"/>
</p:tagLst>
</file>

<file path=ppt/tags/tag41.xml><?xml version="1.0" encoding="utf-8"?>
<p:tagLst xmlns:p="http://schemas.openxmlformats.org/presentationml/2006/main">
  <p:tag name="RAINPROBLEM" val="ProblemItem"/>
</p:tagLst>
</file>

<file path=ppt/tags/tag42.xml><?xml version="1.0" encoding="utf-8"?>
<p:tagLst xmlns:p="http://schemas.openxmlformats.org/presentationml/2006/main">
  <p:tag name="RAINPROBLEM" val="ProblemItem"/>
</p:tagLst>
</file>

<file path=ppt/tags/tag43.xml><?xml version="1.0" encoding="utf-8"?>
<p:tagLst xmlns:p="http://schemas.openxmlformats.org/presentationml/2006/main">
  <p:tag name="RAINPROBLEM" val="ProblemItem"/>
</p:tagLst>
</file>

<file path=ppt/tags/tag44.xml><?xml version="1.0" encoding="utf-8"?>
<p:tagLst xmlns:p="http://schemas.openxmlformats.org/presentationml/2006/main">
  <p:tag name="RAINPROBLEM" val="ProblemBullet"/>
  <p:tag name="RAINPROBLEMTYPE" val="Polling"/>
  <p:tag name="RAINBULLET" val="Wrong"/>
</p:tagLst>
</file>

<file path=ppt/tags/tag45.xml><?xml version="1.0" encoding="utf-8"?>
<p:tagLst xmlns:p="http://schemas.openxmlformats.org/presentationml/2006/main">
  <p:tag name="RAINPROBLEM" val="ProblemBullet"/>
  <p:tag name="RAINPROBLEMTYPE" val="Polling"/>
  <p:tag name="RAINBULLET" val="Wrong"/>
</p:tagLst>
</file>

<file path=ppt/tags/tag46.xml><?xml version="1.0" encoding="utf-8"?>
<p:tagLst xmlns:p="http://schemas.openxmlformats.org/presentationml/2006/main">
  <p:tag name="RAINPROBLEM" val="ProblemBullet"/>
  <p:tag name="RAINPROBLEMTYPE" val="Polling"/>
  <p:tag name="RAINBULLET" val="Wrong"/>
</p:tagLst>
</file>

<file path=ppt/tags/tag47.xml><?xml version="1.0" encoding="utf-8"?>
<p:tagLst xmlns:p="http://schemas.openxmlformats.org/presentationml/2006/main">
  <p:tag name="RAINPROBLEM" val="ProblemSubmit"/>
  <p:tag name="RAINPROBLEMTYPE" val="Polling"/>
</p:tagLst>
</file>

<file path=ppt/tags/tag48.xml><?xml version="1.0" encoding="utf-8"?>
<p:tagLst xmlns:p="http://schemas.openxmlformats.org/presentationml/2006/main">
  <p:tag name="RAINPROBLEMTYPE" val="ProblemTypeMarker"/>
</p:tagLst>
</file>

<file path=ppt/tags/tag49.xml><?xml version="1.0" encoding="utf-8"?>
<p:tagLst xmlns:p="http://schemas.openxmlformats.org/presentationml/2006/main">
  <p:tag name="RAINPROBLEMTYPE" val="ProblemTypeMarker"/>
</p:tagLst>
</file>

<file path=ppt/tags/tag5.xml><?xml version="1.0" encoding="utf-8"?>
<p:tagLst xmlns:p="http://schemas.openxmlformats.org/presentationml/2006/main">
  <p:tag name="RAINPROBLEM" val="ProblemItem"/>
</p:tagLst>
</file>

<file path=ppt/tags/tag50.xml><?xml version="1.0" encoding="utf-8"?>
<p:tagLst xmlns:p="http://schemas.openxmlformats.org/presentationml/2006/main">
  <p:tag name="RAINPROBLEMTYPE" val="ProblemTypeMarker"/>
</p:tagLst>
</file>

<file path=ppt/tags/tag51.xml><?xml version="1.0" encoding="utf-8"?>
<p:tagLst xmlns:p="http://schemas.openxmlformats.org/presentationml/2006/main">
  <p:tag name="RAINPROBLEMTYPE" val="ProblemTypeMarker"/>
</p:tagLst>
</file>

<file path=ppt/tags/tag52.xml><?xml version="1.0" encoding="utf-8"?>
<p:tagLst xmlns:p="http://schemas.openxmlformats.org/presentationml/2006/main">
  <p:tag name="RAINPROBLEMTYPE" val="ProblemTypeMarker"/>
  <p:tag name="RAINPROBLEM" val="PollingAnswer"/>
</p:tagLst>
</file>

<file path=ppt/tags/tag53.xml><?xml version="1.0" encoding="utf-8"?>
<p:tagLst xmlns:p="http://schemas.openxmlformats.org/presentationml/2006/main">
  <p:tag name="RAINPROBLEM" val="ProblemSetting"/>
  <p:tag name="RAINPROBLEMTYPE" val="Polling"/>
</p:tagLst>
</file>

<file path=ppt/tags/tag54.xml><?xml version="1.0" encoding="utf-8"?>
<p:tagLst xmlns:p="http://schemas.openxmlformats.org/presentationml/2006/main">
  <p:tag name="RAINPROBLEM" val="Polling"/>
  <p:tag name="PROBLEMSCORE" val="0.0"/>
  <p:tag name="ANONYMOUSPOLLING" val="False"/>
</p:tagLst>
</file>

<file path=ppt/tags/tag55.xml><?xml version="1.0" encoding="utf-8"?>
<p:tagLst xmlns:p="http://schemas.openxmlformats.org/presentationml/2006/main">
  <p:tag name="RAINPROBLEM" val="ProblemBody"/>
</p:tagLst>
</file>

<file path=ppt/tags/tag56.xml><?xml version="1.0" encoding="utf-8"?>
<p:tagLst xmlns:p="http://schemas.openxmlformats.org/presentationml/2006/main">
  <p:tag name="RAINPROBLEM" val="ProblemItem"/>
</p:tagLst>
</file>

<file path=ppt/tags/tag57.xml><?xml version="1.0" encoding="utf-8"?>
<p:tagLst xmlns:p="http://schemas.openxmlformats.org/presentationml/2006/main">
  <p:tag name="RAINPROBLEM" val="ProblemItem"/>
</p:tagLst>
</file>

<file path=ppt/tags/tag58.xml><?xml version="1.0" encoding="utf-8"?>
<p:tagLst xmlns:p="http://schemas.openxmlformats.org/presentationml/2006/main">
  <p:tag name="RAINPROBLEM" val="ProblemItem"/>
</p:tagLst>
</file>

<file path=ppt/tags/tag59.xml><?xml version="1.0" encoding="utf-8"?>
<p:tagLst xmlns:p="http://schemas.openxmlformats.org/presentationml/2006/main">
  <p:tag name="RAINPROBLEM" val="ProblemBullet"/>
  <p:tag name="RAINPROBLEMTYPE" val="Polling"/>
  <p:tag name="RAINBULLET" val="Wrong"/>
</p:tagLst>
</file>

<file path=ppt/tags/tag6.xml><?xml version="1.0" encoding="utf-8"?>
<p:tagLst xmlns:p="http://schemas.openxmlformats.org/presentationml/2006/main">
  <p:tag name="RAINPROBLEM" val="ProblemBullet"/>
  <p:tag name="RAINPROBLEMTYPE" val="MultipleChoiceMA"/>
  <p:tag name="RAINBULLET" val="Correct"/>
</p:tagLst>
</file>

<file path=ppt/tags/tag60.xml><?xml version="1.0" encoding="utf-8"?>
<p:tagLst xmlns:p="http://schemas.openxmlformats.org/presentationml/2006/main">
  <p:tag name="RAINPROBLEM" val="ProblemBullet"/>
  <p:tag name="RAINPROBLEMTYPE" val="Polling"/>
  <p:tag name="RAINBULLET" val="Wrong"/>
</p:tagLst>
</file>

<file path=ppt/tags/tag61.xml><?xml version="1.0" encoding="utf-8"?>
<p:tagLst xmlns:p="http://schemas.openxmlformats.org/presentationml/2006/main">
  <p:tag name="RAINPROBLEM" val="ProblemBullet"/>
  <p:tag name="RAINPROBLEMTYPE" val="Polling"/>
  <p:tag name="RAINBULLET" val="Wrong"/>
</p:tagLst>
</file>

<file path=ppt/tags/tag62.xml><?xml version="1.0" encoding="utf-8"?>
<p:tagLst xmlns:p="http://schemas.openxmlformats.org/presentationml/2006/main">
  <p:tag name="RAINPROBLEM" val="ProblemSubmit"/>
  <p:tag name="RAINPROBLEMTYPE" val="Polling"/>
</p:tagLst>
</file>

<file path=ppt/tags/tag63.xml><?xml version="1.0" encoding="utf-8"?>
<p:tagLst xmlns:p="http://schemas.openxmlformats.org/presentationml/2006/main">
  <p:tag name="RAINPROBLEMTYPE" val="ProblemTypeMarker"/>
</p:tagLst>
</file>

<file path=ppt/tags/tag64.xml><?xml version="1.0" encoding="utf-8"?>
<p:tagLst xmlns:p="http://schemas.openxmlformats.org/presentationml/2006/main">
  <p:tag name="RAINPROBLEMTYPE" val="ProblemTypeMarker"/>
</p:tagLst>
</file>

<file path=ppt/tags/tag65.xml><?xml version="1.0" encoding="utf-8"?>
<p:tagLst xmlns:p="http://schemas.openxmlformats.org/presentationml/2006/main">
  <p:tag name="RAINPROBLEMTYPE" val="ProblemTypeMarker"/>
</p:tagLst>
</file>

<file path=ppt/tags/tag66.xml><?xml version="1.0" encoding="utf-8"?>
<p:tagLst xmlns:p="http://schemas.openxmlformats.org/presentationml/2006/main">
  <p:tag name="RAINPROBLEMTYPE" val="ProblemTypeMarker"/>
</p:tagLst>
</file>

<file path=ppt/tags/tag67.xml><?xml version="1.0" encoding="utf-8"?>
<p:tagLst xmlns:p="http://schemas.openxmlformats.org/presentationml/2006/main">
  <p:tag name="RAINPROBLEMTYPE" val="ProblemTypeMarker"/>
  <p:tag name="RAINPROBLEM" val="PollingAnswer"/>
</p:tagLst>
</file>

<file path=ppt/tags/tag68.xml><?xml version="1.0" encoding="utf-8"?>
<p:tagLst xmlns:p="http://schemas.openxmlformats.org/presentationml/2006/main">
  <p:tag name="RAINPROBLEM" val="ProblemSetting"/>
  <p:tag name="RAINPROBLEMTYPE" val="Polling"/>
</p:tagLst>
</file>

<file path=ppt/tags/tag69.xml><?xml version="1.0" encoding="utf-8"?>
<p:tagLst xmlns:p="http://schemas.openxmlformats.org/presentationml/2006/main">
  <p:tag name="RAINPROBLEM" val="Polling"/>
  <p:tag name="PROBLEMSCORE" val="0.0"/>
  <p:tag name="ANONYMOUSPOLLING" val="False"/>
</p:tagLst>
</file>

<file path=ppt/tags/tag7.xml><?xml version="1.0" encoding="utf-8"?>
<p:tagLst xmlns:p="http://schemas.openxmlformats.org/presentationml/2006/main">
  <p:tag name="RAINPROBLEM" val="ProblemBullet"/>
  <p:tag name="RAINPROBLEMTYPE" val="MultipleChoiceMA"/>
  <p:tag name="RAINBULLET" val="Wrong"/>
</p:tagLst>
</file>

<file path=ppt/tags/tag70.xml><?xml version="1.0" encoding="utf-8"?>
<p:tagLst xmlns:p="http://schemas.openxmlformats.org/presentationml/2006/main">
  <p:tag name="RAINPROBLEM" val="ProblemBody"/>
</p:tagLst>
</file>

<file path=ppt/tags/tag71.xml><?xml version="1.0" encoding="utf-8"?>
<p:tagLst xmlns:p="http://schemas.openxmlformats.org/presentationml/2006/main">
  <p:tag name="RAINPROBLEM" val="ProblemItem"/>
</p:tagLst>
</file>

<file path=ppt/tags/tag72.xml><?xml version="1.0" encoding="utf-8"?>
<p:tagLst xmlns:p="http://schemas.openxmlformats.org/presentationml/2006/main">
  <p:tag name="RAINPROBLEM" val="ProblemItem"/>
</p:tagLst>
</file>

<file path=ppt/tags/tag73.xml><?xml version="1.0" encoding="utf-8"?>
<p:tagLst xmlns:p="http://schemas.openxmlformats.org/presentationml/2006/main">
  <p:tag name="RAINPROBLEM" val="ProblemItem"/>
</p:tagLst>
</file>

<file path=ppt/tags/tag74.xml><?xml version="1.0" encoding="utf-8"?>
<p:tagLst xmlns:p="http://schemas.openxmlformats.org/presentationml/2006/main">
  <p:tag name="RAINPROBLEM" val="ProblemBullet"/>
  <p:tag name="RAINPROBLEMTYPE" val="Polling"/>
  <p:tag name="RAINBULLET" val="Wrong"/>
</p:tagLst>
</file>

<file path=ppt/tags/tag75.xml><?xml version="1.0" encoding="utf-8"?>
<p:tagLst xmlns:p="http://schemas.openxmlformats.org/presentationml/2006/main">
  <p:tag name="RAINPROBLEM" val="ProblemBullet"/>
  <p:tag name="RAINPROBLEMTYPE" val="Polling"/>
  <p:tag name="RAINBULLET" val="Wrong"/>
</p:tagLst>
</file>

<file path=ppt/tags/tag76.xml><?xml version="1.0" encoding="utf-8"?>
<p:tagLst xmlns:p="http://schemas.openxmlformats.org/presentationml/2006/main">
  <p:tag name="RAINPROBLEM" val="ProblemBullet"/>
  <p:tag name="RAINPROBLEMTYPE" val="Polling"/>
  <p:tag name="RAINBULLET" val="Wrong"/>
</p:tagLst>
</file>

<file path=ppt/tags/tag77.xml><?xml version="1.0" encoding="utf-8"?>
<p:tagLst xmlns:p="http://schemas.openxmlformats.org/presentationml/2006/main">
  <p:tag name="RAINPROBLEM" val="ProblemSubmit"/>
  <p:tag name="RAINPROBLEMTYPE" val="Polling"/>
</p:tagLst>
</file>

<file path=ppt/tags/tag78.xml><?xml version="1.0" encoding="utf-8"?>
<p:tagLst xmlns:p="http://schemas.openxmlformats.org/presentationml/2006/main">
  <p:tag name="RAINPROBLEMTYPE" val="ProblemTypeMarker"/>
</p:tagLst>
</file>

<file path=ppt/tags/tag79.xml><?xml version="1.0" encoding="utf-8"?>
<p:tagLst xmlns:p="http://schemas.openxmlformats.org/presentationml/2006/main">
  <p:tag name="RAINPROBLEMTYPE" val="ProblemTypeMarker"/>
</p:tagLst>
</file>

<file path=ppt/tags/tag8.xml><?xml version="1.0" encoding="utf-8"?>
<p:tagLst xmlns:p="http://schemas.openxmlformats.org/presentationml/2006/main">
  <p:tag name="RAINPROBLEM" val="ProblemBullet"/>
  <p:tag name="RAINPROBLEMTYPE" val="MultipleChoiceMA"/>
  <p:tag name="RAINBULLET" val="Correct"/>
</p:tagLst>
</file>

<file path=ppt/tags/tag80.xml><?xml version="1.0" encoding="utf-8"?>
<p:tagLst xmlns:p="http://schemas.openxmlformats.org/presentationml/2006/main">
  <p:tag name="RAINPROBLEMTYPE" val="ProblemTypeMarker"/>
</p:tagLst>
</file>

<file path=ppt/tags/tag81.xml><?xml version="1.0" encoding="utf-8"?>
<p:tagLst xmlns:p="http://schemas.openxmlformats.org/presentationml/2006/main">
  <p:tag name="RAINPROBLEMTYPE" val="ProblemTypeMarker"/>
</p:tagLst>
</file>

<file path=ppt/tags/tag82.xml><?xml version="1.0" encoding="utf-8"?>
<p:tagLst xmlns:p="http://schemas.openxmlformats.org/presentationml/2006/main">
  <p:tag name="RAINPROBLEMTYPE" val="ProblemTypeMarker"/>
  <p:tag name="RAINPROBLEM" val="PollingAnswer"/>
</p:tagLst>
</file>

<file path=ppt/tags/tag83.xml><?xml version="1.0" encoding="utf-8"?>
<p:tagLst xmlns:p="http://schemas.openxmlformats.org/presentationml/2006/main">
  <p:tag name="RAINPROBLEM" val="ProblemSetting"/>
  <p:tag name="RAINPROBLEMTYPE" val="Polling"/>
</p:tagLst>
</file>

<file path=ppt/tags/tag84.xml><?xml version="1.0" encoding="utf-8"?>
<p:tagLst xmlns:p="http://schemas.openxmlformats.org/presentationml/2006/main">
  <p:tag name="RAINPROBLEM" val="Polling"/>
  <p:tag name="PROBLEMSCORE" val="0.0"/>
  <p:tag name="ANONYMOUSPOLLING" val="False"/>
</p:tagLst>
</file>

<file path=ppt/tags/tag85.xml><?xml version="1.0" encoding="utf-8"?>
<p:tagLst xmlns:p="http://schemas.openxmlformats.org/presentationml/2006/main">
  <p:tag name="RAINPROBLEM" val="ProblemBody"/>
</p:tagLst>
</file>

<file path=ppt/tags/tag86.xml><?xml version="1.0" encoding="utf-8"?>
<p:tagLst xmlns:p="http://schemas.openxmlformats.org/presentationml/2006/main">
  <p:tag name="RAINPROBLEM" val="ProblemItem"/>
</p:tagLst>
</file>

<file path=ppt/tags/tag87.xml><?xml version="1.0" encoding="utf-8"?>
<p:tagLst xmlns:p="http://schemas.openxmlformats.org/presentationml/2006/main">
  <p:tag name="RAINPROBLEM" val="ProblemItem"/>
</p:tagLst>
</file>

<file path=ppt/tags/tag88.xml><?xml version="1.0" encoding="utf-8"?>
<p:tagLst xmlns:p="http://schemas.openxmlformats.org/presentationml/2006/main">
  <p:tag name="RAINPROBLEM" val="ProblemItem"/>
</p:tagLst>
</file>

<file path=ppt/tags/tag89.xml><?xml version="1.0" encoding="utf-8"?>
<p:tagLst xmlns:p="http://schemas.openxmlformats.org/presentationml/2006/main">
  <p:tag name="RAINPROBLEM" val="ProblemItem"/>
</p:tagLst>
</file>

<file path=ppt/tags/tag9.xml><?xml version="1.0" encoding="utf-8"?>
<p:tagLst xmlns:p="http://schemas.openxmlformats.org/presentationml/2006/main">
  <p:tag name="RAINPROBLEM" val="ProblemBullet"/>
  <p:tag name="RAINPROBLEMTYPE" val="MultipleChoiceMA"/>
  <p:tag name="RAINBULLET" val="Correct"/>
</p:tagLst>
</file>

<file path=ppt/tags/tag90.xml><?xml version="1.0" encoding="utf-8"?>
<p:tagLst xmlns:p="http://schemas.openxmlformats.org/presentationml/2006/main">
  <p:tag name="RAINPROBLEM" val="ProblemBullet"/>
  <p:tag name="RAINPROBLEMTYPE" val="MultipleChoiceMA"/>
  <p:tag name="RAINBULLET" val="Correct"/>
</p:tagLst>
</file>

<file path=ppt/tags/tag91.xml><?xml version="1.0" encoding="utf-8"?>
<p:tagLst xmlns:p="http://schemas.openxmlformats.org/presentationml/2006/main">
  <p:tag name="RAINPROBLEM" val="ProblemBullet"/>
  <p:tag name="RAINPROBLEMTYPE" val="MultipleChoiceMA"/>
  <p:tag name="RAINBULLET" val="Wrong"/>
</p:tagLst>
</file>

<file path=ppt/tags/tag92.xml><?xml version="1.0" encoding="utf-8"?>
<p:tagLst xmlns:p="http://schemas.openxmlformats.org/presentationml/2006/main">
  <p:tag name="RAINPROBLEM" val="ProblemBullet"/>
  <p:tag name="RAINPROBLEMTYPE" val="MultipleChoiceMA"/>
  <p:tag name="RAINBULLET" val="Correct"/>
</p:tagLst>
</file>

<file path=ppt/tags/tag93.xml><?xml version="1.0" encoding="utf-8"?>
<p:tagLst xmlns:p="http://schemas.openxmlformats.org/presentationml/2006/main">
  <p:tag name="RAINPROBLEM" val="ProblemBullet"/>
  <p:tag name="RAINPROBLEMTYPE" val="MultipleChoiceMA"/>
  <p:tag name="RAINBULLET" val="Correct"/>
</p:tagLst>
</file>

<file path=ppt/tags/tag94.xml><?xml version="1.0" encoding="utf-8"?>
<p:tagLst xmlns:p="http://schemas.openxmlformats.org/presentationml/2006/main">
  <p:tag name="RAINPROBLEM" val="ProblemSubmit"/>
  <p:tag name="RAINPROBLEMTYPE" val="MultipleChoiceMA"/>
</p:tagLst>
</file>

<file path=ppt/tags/tag95.xml><?xml version="1.0" encoding="utf-8"?>
<p:tagLst xmlns:p="http://schemas.openxmlformats.org/presentationml/2006/main">
  <p:tag name="RAINPROBLEM" val="ProblemItem"/>
</p:tagLst>
</file>

<file path=ppt/tags/tag96.xml><?xml version="1.0" encoding="utf-8"?>
<p:tagLst xmlns:p="http://schemas.openxmlformats.org/presentationml/2006/main">
  <p:tag name="RAINPROBLEMTYPE" val="ProblemTypeMarker"/>
</p:tagLst>
</file>

<file path=ppt/tags/tag97.xml><?xml version="1.0" encoding="utf-8"?>
<p:tagLst xmlns:p="http://schemas.openxmlformats.org/presentationml/2006/main">
  <p:tag name="RAINPROBLEMTYPE" val="ProblemTypeMarker"/>
</p:tagLst>
</file>

<file path=ppt/tags/tag98.xml><?xml version="1.0" encoding="utf-8"?>
<p:tagLst xmlns:p="http://schemas.openxmlformats.org/presentationml/2006/main">
  <p:tag name="RAINPROBLEMTYPE" val="ProblemTypeMarker"/>
</p:tagLst>
</file>

<file path=ppt/tags/tag99.xml><?xml version="1.0" encoding="utf-8"?>
<p:tagLst xmlns:p="http://schemas.openxmlformats.org/presentationml/2006/main">
  <p:tag name="RAINPROBLEMTYPE" val="ProblemTypeMarker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2607</Words>
  <Application>WPS 演示</Application>
  <PresentationFormat>全屏显示(4:3)</PresentationFormat>
  <Paragraphs>341</Paragraphs>
  <Slides>33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8" baseType="lpstr">
      <vt:lpstr>Arial</vt:lpstr>
      <vt:lpstr>宋体</vt:lpstr>
      <vt:lpstr>Wingdings</vt:lpstr>
      <vt:lpstr>Calibri</vt:lpstr>
      <vt:lpstr>微软雅黑</vt:lpstr>
      <vt:lpstr>华康俪金黑W8(P)</vt:lpstr>
      <vt:lpstr>Nexa Light</vt:lpstr>
      <vt:lpstr>黑体</vt:lpstr>
      <vt:lpstr>Times New Roman</vt:lpstr>
      <vt:lpstr>Calibri</vt:lpstr>
      <vt:lpstr>Wingdings</vt:lpstr>
      <vt:lpstr>Segoe Print</vt:lpstr>
      <vt:lpstr>Arial Unicode MS</vt:lpstr>
      <vt:lpstr>Tahoma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课程安排</vt:lpstr>
      <vt:lpstr>课程安排</vt:lpstr>
      <vt:lpstr>0 绪论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基因技术带来的挑战</vt:lpstr>
      <vt:lpstr>基因技术带来的挑战</vt:lpstr>
      <vt:lpstr>基因技术带来的挑战</vt:lpstr>
      <vt:lpstr>Science：要隐私还是要科学？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【案例】熊猫烧香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冬夏</cp:lastModifiedBy>
  <cp:revision>237</cp:revision>
  <dcterms:created xsi:type="dcterms:W3CDTF">2018-08-20T09:30:00Z</dcterms:created>
  <dcterms:modified xsi:type="dcterms:W3CDTF">2023-08-28T00:23:23Z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B5C5C8CB961D43AF95560DF47E2FF9EE</vt:lpwstr>
  </property>
</Properties>
</file>

<file path=docProps/thumbnail.jpeg>
</file>